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3" r:id="rId5"/>
    <p:sldMasterId id="2147483655" r:id="rId6"/>
    <p:sldMasterId id="2147483658" r:id="rId7"/>
    <p:sldMasterId id="214748366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925">
          <p15:clr>
            <a:srgbClr val="000000"/>
          </p15:clr>
        </p15:guide>
        <p15:guide id="3" pos="2789">
          <p15:clr>
            <a:srgbClr val="000000"/>
          </p15:clr>
        </p15:guide>
      </p15:sldGuideLst>
    </p:ext>
    <p:ext uri="http://customooxmlschemas.google.com/">
      <go:slidesCustomData xmlns:go="http://customooxmlschemas.google.com/" r:id="rId54" roundtripDataSignature="AMtx7mhXLxogZBtDrm3WDnM3Tq8r/Bra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925"/>
        <p:guide pos="278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10" Type="http://schemas.openxmlformats.org/officeDocument/2006/relationships/slide" Target="slides/slide1.xml"/><Relationship Id="rId54" Type="http://customschemas.google.com/relationships/presentationmetadata" Target="meta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3884612" y="0"/>
            <a:ext cx="2971800" cy="4587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Hello, this is the final presentation of team coyote 1.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69eb1a65cb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solidFill>
                  <a:schemeClr val="dk1"/>
                </a:solidFill>
              </a:rPr>
              <a:t>So this is the new architecture we worked on since then. The end node composition has changed, and visualization platform has been specified. </a:t>
            </a:r>
            <a:endParaRPr/>
          </a:p>
        </p:txBody>
      </p:sp>
      <p:sp>
        <p:nvSpPr>
          <p:cNvPr id="272" name="Google Shape;272;g169eb1a65cb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69eb1a65cb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section is roughly divided into three subsections, which are end node connection, localization algorithm, visualization platform.</a:t>
            </a:r>
            <a:endParaRPr/>
          </a:p>
        </p:txBody>
      </p:sp>
      <p:sp>
        <p:nvSpPr>
          <p:cNvPr id="304" name="Google Shape;304;g169eb1a65cb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6acf5fe232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decided to use raspberry pi for our end nodes, so we needed a way for the raspberry pi to interface with the things stack. One way is using a lora hat for the raspberry pi. However, the lora hat we had did not support LoRaWAN, which is different from LoRa. So we had an idea of connecting the raspberry pi and esp 32. The esp 32 will do the LoRaWAN communication while raspberry pi will receive audio signal and run classification model. Since we already achieved esp32 communication with LoRaWAN, all we had to do was connect raspberry pi and esp 32. </a:t>
            </a:r>
            <a:r>
              <a:rPr lang="en-US">
                <a:solidFill>
                  <a:schemeClr val="dk1"/>
                </a:solidFill>
              </a:rPr>
              <a:t>we found out a library called pyserial that enables raspberry pi to write into serial port of connected board. We easily succeed to connect them with usb cable and it returned very stable result unlike the GPIO connection we tried.</a:t>
            </a:r>
            <a:endParaRPr/>
          </a:p>
        </p:txBody>
      </p:sp>
      <p:sp>
        <p:nvSpPr>
          <p:cNvPr id="334" name="Google Shape;334;g16acf5fe232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ab85662782_2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the part of the code inside raspberry pi, which sets up usb serial port connection and write bit string to the serial port. The content will be the timestamp of detection time. And in ESP 32, the message will be read and stored in the payload array and sent to The Things Stack.</a:t>
            </a:r>
            <a:endParaRPr/>
          </a:p>
        </p:txBody>
      </p:sp>
      <p:sp>
        <p:nvSpPr>
          <p:cNvPr id="355" name="Google Shape;355;g1ab85662782_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ab85662782_2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From The Things Stack, we can collect frames using MQTT. The frame payload is encoded in base64 format so we had to decode it twice, first in ascii to get the time value and in datetime to </a:t>
            </a:r>
            <a:r>
              <a:rPr lang="en-US"/>
              <a:t>calculate time difference value. Then those values go into localization code.</a:t>
            </a:r>
            <a:endParaRPr/>
          </a:p>
        </p:txBody>
      </p:sp>
      <p:sp>
        <p:nvSpPr>
          <p:cNvPr id="373" name="Google Shape;373;g1ab85662782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ab85662782_2_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solidFill>
                  <a:schemeClr val="dk1"/>
                </a:solidFill>
              </a:rPr>
              <a:t>As a refresher our algorithm uses the </a:t>
            </a:r>
            <a:r>
              <a:rPr lang="en-US">
                <a:solidFill>
                  <a:schemeClr val="dk1"/>
                </a:solidFill>
              </a:rPr>
              <a:t>intersection of three hyperbolas to locate the sound source. First we set up basic variables. Please note that we set the unit to cm and ms.</a:t>
            </a:r>
            <a:endParaRPr>
              <a:solidFill>
                <a:schemeClr val="dk1"/>
              </a:solidFill>
            </a:endParaRPr>
          </a:p>
          <a:p>
            <a:pPr indent="0" lvl="0" marL="0" rtl="0" algn="l">
              <a:spcBef>
                <a:spcPts val="0"/>
              </a:spcBef>
              <a:spcAft>
                <a:spcPts val="0"/>
              </a:spcAft>
              <a:buClr>
                <a:schemeClr val="dk1"/>
              </a:buClr>
              <a:buSzPts val="1400"/>
              <a:buFont typeface="Arial"/>
              <a:buNone/>
            </a:pPr>
            <a:r>
              <a:rPr lang="en-US">
                <a:solidFill>
                  <a:schemeClr val="dk1"/>
                </a:solidFill>
              </a:rPr>
              <a:t>2r is the distance between sensors. and sensors are located in the form of equilateral triangle. time_obj is the timestamp indicates the detection time. td0 is the difference of 0, 1 and td1 is between 1, 2 and td2 is between 2, 0. v is the speed of sound. area represents the section sound source is located.</a:t>
            </a:r>
            <a:endParaRPr>
              <a:solidFill>
                <a:schemeClr val="dk1"/>
              </a:solidFill>
            </a:endParaRPr>
          </a:p>
        </p:txBody>
      </p:sp>
      <p:sp>
        <p:nvSpPr>
          <p:cNvPr id="400" name="Google Shape;400;g1ab85662782_2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ab85662782_2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code, we draw hyperbolas by using parallel translation and rotation transformation </a:t>
            </a:r>
            <a:r>
              <a:rPr lang="en-US">
                <a:solidFill>
                  <a:schemeClr val="accent3"/>
                </a:solidFill>
              </a:rPr>
              <a:t>of points and coordinate planes.</a:t>
            </a:r>
            <a:endParaRPr>
              <a:solidFill>
                <a:schemeClr val="accent3"/>
              </a:solidFill>
            </a:endParaRPr>
          </a:p>
        </p:txBody>
      </p:sp>
      <p:sp>
        <p:nvSpPr>
          <p:cNvPr id="424" name="Google Shape;424;g1ab85662782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ab85662782_2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first make hyperbola equation with the time difference value assuming its center point is (0,0) and the angle is in line with the x and y axis. Then we shift the function according to the center of two sensors and rotate according to the angle of the line two sensors draw.</a:t>
            </a:r>
            <a:r>
              <a:rPr lang="en-US"/>
              <a:t> If we do this process for every pairs of sensors, a graph like this comes out. This is the equation of blue hyperbola, and this is for green, this is for purple one.</a:t>
            </a:r>
            <a:endParaRPr/>
          </a:p>
        </p:txBody>
      </p:sp>
      <p:sp>
        <p:nvSpPr>
          <p:cNvPr id="444" name="Google Shape;444;g1ab85662782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ab85662782_2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Then we need to get the intersection point of them. These red point you can see is the intersection of two hyperbolas. We tried to get the intersection point of all three of them but </a:t>
            </a:r>
            <a:r>
              <a:rPr lang="en-US">
                <a:solidFill>
                  <a:schemeClr val="dk1"/>
                </a:solidFill>
              </a:rPr>
              <a:t>it was almost impossible </a:t>
            </a:r>
            <a:r>
              <a:rPr lang="en-US"/>
              <a:t>due to complex number and the </a:t>
            </a:r>
            <a:r>
              <a:rPr lang="en-US"/>
              <a:t>characteristic</a:t>
            </a:r>
            <a:r>
              <a:rPr lang="en-US"/>
              <a:t> of location coordinates. so instead, we first get the general direction of the sound source using the order that signal arrives to each </a:t>
            </a:r>
            <a:r>
              <a:rPr lang="en-US"/>
              <a:t>acoustic sensor</a:t>
            </a:r>
            <a:r>
              <a:rPr lang="en-US"/>
              <a:t>. These numbers are the order, which means the sound source is located in this area.</a:t>
            </a:r>
            <a:r>
              <a:rPr lang="en-US"/>
              <a:t> and we</a:t>
            </a:r>
            <a:r>
              <a:rPr lang="en-US"/>
              <a:t> get all the points that two hyperbola intersect in that area and calculate the average of it. The blue</a:t>
            </a:r>
            <a:r>
              <a:rPr lang="en-US">
                <a:solidFill>
                  <a:schemeClr val="accent3"/>
                </a:solidFill>
              </a:rPr>
              <a:t>(cyan)</a:t>
            </a:r>
            <a:r>
              <a:rPr lang="en-US"/>
              <a:t> point you see is the calculated result.</a:t>
            </a:r>
            <a:endParaRPr/>
          </a:p>
        </p:txBody>
      </p:sp>
      <p:sp>
        <p:nvSpPr>
          <p:cNvPr id="465" name="Google Shape;465;g1ab85662782_2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b53467766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However, the calculated result was not actually in the geographic </a:t>
            </a:r>
            <a:r>
              <a:rPr lang="en-US"/>
              <a:t>coordinate</a:t>
            </a:r>
            <a:r>
              <a:rPr lang="en-US"/>
              <a:t> plane. So to convert that, we had to do two things. First is setting the center point variable m, n to the actual coordinates. These number are the latitude and longtitude of KSW we set for the experiment. </a:t>
            </a:r>
            <a:r>
              <a:rPr lang="en-US">
                <a:solidFill>
                  <a:schemeClr val="accent3"/>
                </a:solidFill>
              </a:rPr>
              <a:t>Second is to measure the difference of cardinal direction and rotate the blue point by that angle.</a:t>
            </a:r>
            <a:r>
              <a:rPr lang="en-US"/>
              <a:t> For example, in the experiment the difference is 8. So we applied rotation transformation by 8 degree to our result.</a:t>
            </a:r>
            <a:endParaRPr/>
          </a:p>
        </p:txBody>
      </p:sp>
      <p:sp>
        <p:nvSpPr>
          <p:cNvPr id="481" name="Google Shape;481;g1b5346776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split our progress into four sections.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ab85662782_2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Localization code return the coordinates of detected coyote sound and send it via websocket protocol. Node.js server receives those data and broadcast to unity client as it stores them in DB. The server also uses http protocol to send last 5 detected location of coyotes and all of the sensor coordinates. Unity receives all of the coordinates and loads them as a pin on a 3D map made by an external API, Mapbox SDK.</a:t>
            </a:r>
            <a:endParaRPr/>
          </a:p>
        </p:txBody>
      </p:sp>
      <p:sp>
        <p:nvSpPr>
          <p:cNvPr id="500" name="Google Shape;500;g1ab85662782_2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8042faa1d6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are screenshots of </a:t>
            </a:r>
            <a:r>
              <a:rPr lang="en-US"/>
              <a:t>actual visualization platform. First one is loading scene, all initial information is stored during this. it prevents memory leak caused by http request from client side.</a:t>
            </a:r>
            <a:endParaRPr/>
          </a:p>
          <a:p>
            <a:pPr indent="0" lvl="0" marL="0" rtl="0" algn="l">
              <a:lnSpc>
                <a:spcPct val="100000"/>
              </a:lnSpc>
              <a:spcBef>
                <a:spcPts val="0"/>
              </a:spcBef>
              <a:spcAft>
                <a:spcPts val="0"/>
              </a:spcAft>
              <a:buSzPts val="1400"/>
              <a:buNone/>
            </a:pPr>
            <a:r>
              <a:rPr lang="en-US"/>
              <a:t>Second is coordinate pins. the blue one is for sensors, yellow indicates recent 5 coyotes detected. the red one represents coyotes detected in real-time, after the initialization.</a:t>
            </a:r>
            <a:endParaRPr/>
          </a:p>
          <a:p>
            <a:pPr indent="0" lvl="0" marL="0" rtl="0" algn="l">
              <a:lnSpc>
                <a:spcPct val="100000"/>
              </a:lnSpc>
              <a:spcBef>
                <a:spcPts val="0"/>
              </a:spcBef>
              <a:spcAft>
                <a:spcPts val="0"/>
              </a:spcAft>
              <a:buSzPts val="1400"/>
              <a:buNone/>
            </a:pPr>
            <a:r>
              <a:rPr lang="en-US"/>
              <a:t>third one is the list view of coyotes, if you touch those items, camera will automatically focus that coyote pin location.</a:t>
            </a:r>
            <a:endParaRPr/>
          </a:p>
        </p:txBody>
      </p:sp>
      <p:sp>
        <p:nvSpPr>
          <p:cNvPr id="538" name="Google Shape;538;g18042faa1d6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691a7975c5_0_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the end of implementation, now hyeongjun will explain our experiment on localization algorithm.</a:t>
            </a:r>
            <a:endParaRPr/>
          </a:p>
        </p:txBody>
      </p:sp>
      <p:sp>
        <p:nvSpPr>
          <p:cNvPr id="548" name="Google Shape;548;g1691a7975c5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691a7975c5_0_3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rPr>
              <a:t>The team did many experiments for accuracy testing after we complete the localization algorithm. </a:t>
            </a:r>
            <a:r>
              <a:rPr lang="en-US" sz="1000">
                <a:solidFill>
                  <a:schemeClr val="accent3"/>
                </a:solidFill>
              </a:rPr>
              <a:t>These experiments</a:t>
            </a:r>
            <a:r>
              <a:rPr lang="en-US" sz="1000">
                <a:solidFill>
                  <a:schemeClr val="dk1"/>
                </a:solidFill>
              </a:rPr>
              <a:t> were done in our own settings because we couldn’t combine coyote team 2’s machine-learning model with our code in this moment.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So we set up an environment for our experiment. Each microphone was equidistant. the code for the esp 32 transmits a LoRaWAN frame if a sound breaks a decibel threshold</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559" name="Google Shape;559;g1691a7975c5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ab85662782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rPr>
              <a:t>When we conducted the first experiment, only one hyperbolic function was drawn: the other two were ellipses. Sometimes all three of them were ellipses. This was unexpected. So we tried to figure out the condition that differentiates ellipse and hyperbola. </a:t>
            </a:r>
            <a:r>
              <a:rPr lang="en-US" sz="1000">
                <a:solidFill>
                  <a:schemeClr val="dk1"/>
                </a:solidFill>
              </a:rPr>
              <a:t>To make a hyperbola, The time difference must be less than the distance between the microphone divided by speed of sound.</a:t>
            </a:r>
            <a:endParaRPr>
              <a:solidFill>
                <a:schemeClr val="dk1"/>
              </a:solidFill>
            </a:endParaRPr>
          </a:p>
        </p:txBody>
      </p:sp>
      <p:sp>
        <p:nvSpPr>
          <p:cNvPr id="582" name="Google Shape;582;g1ab8566278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ab85662782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So we thought maybe the problem is the distance between microphones. So we tried placing microphones closer to each other. We did two experiments but the result was not different.</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594" name="Google Shape;594;g1ab8566278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8042faa1d6_1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Next, we verified the accuracy of the timestamps. We found that the timestamps were created when the gateway received the frames, not when the microphone </a:t>
            </a:r>
            <a:r>
              <a:rPr lang="en-US" sz="1000">
                <a:solidFill>
                  <a:schemeClr val="dk1"/>
                </a:solidFill>
              </a:rPr>
              <a:t>began</a:t>
            </a:r>
            <a:r>
              <a:rPr lang="en-US" sz="1000">
                <a:solidFill>
                  <a:schemeClr val="dk1"/>
                </a:solidFill>
              </a:rPr>
              <a:t> recording. We believed that this is why the time difference was so significant that it drew an ellipse. We had our program make a timestamp when the microphone started recording, so we could avoid delays in transmission. Unfortunately, because TDOA utilizes the absolute time difference, and the data rate was constant, it should have still produced accurate results. </a:t>
            </a:r>
            <a:r>
              <a:rPr lang="en-US" sz="1000">
                <a:solidFill>
                  <a:schemeClr val="dk1"/>
                </a:solidFill>
              </a:rPr>
              <a:t>It was possible that the algorithm was flawed.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SzPts val="1400"/>
              <a:buNone/>
            </a:pPr>
            <a:r>
              <a:t/>
            </a:r>
            <a:endParaRPr/>
          </a:p>
        </p:txBody>
      </p:sp>
      <p:sp>
        <p:nvSpPr>
          <p:cNvPr id="615" name="Google Shape;615;g18042faa1d6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8042faa1d6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We tested it by setting an arbitrary point and calculating the theoretical time difference. </a:t>
            </a:r>
            <a:r>
              <a:rPr lang="en-US" sz="1000">
                <a:solidFill>
                  <a:schemeClr val="accent3"/>
                </a:solidFill>
              </a:rPr>
              <a:t>This was compared to the actual time difference measured and they were within an acceptable threshold.</a:t>
            </a:r>
            <a:endParaRPr sz="1000">
              <a:solidFill>
                <a:schemeClr val="accent3"/>
              </a:solidFill>
            </a:endParaRPr>
          </a:p>
          <a:p>
            <a:pPr indent="0" lvl="0" marL="0" rtl="0" algn="l">
              <a:lnSpc>
                <a:spcPct val="100000"/>
              </a:lnSpc>
              <a:spcBef>
                <a:spcPts val="0"/>
              </a:spcBef>
              <a:spcAft>
                <a:spcPts val="0"/>
              </a:spcAft>
              <a:buSzPts val="1400"/>
              <a:buNone/>
            </a:pPr>
            <a:r>
              <a:t/>
            </a:r>
            <a:endParaRPr>
              <a:solidFill>
                <a:schemeClr val="accent3"/>
              </a:solidFill>
            </a:endParaRPr>
          </a:p>
        </p:txBody>
      </p:sp>
      <p:sp>
        <p:nvSpPr>
          <p:cNvPr id="628" name="Google Shape;628;g18042faa1d6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ade65d9746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So we focused on the time delay. The speed of sound varies with temperature or humidity, but our experimental environment is too narrow to consider the problem, </a:t>
            </a:r>
            <a:r>
              <a:rPr lang="en-US" sz="1000">
                <a:solidFill>
                  <a:schemeClr val="accent3"/>
                </a:solidFill>
              </a:rPr>
              <a:t>so we can conclude that there is a time delay</a:t>
            </a:r>
            <a:r>
              <a:rPr lang="en-US" sz="1000">
                <a:solidFill>
                  <a:schemeClr val="dk1"/>
                </a:solidFill>
              </a:rPr>
              <a:t> during the accepting and processing sound. </a:t>
            </a:r>
            <a:r>
              <a:rPr lang="en-US" sz="1000">
                <a:solidFill>
                  <a:schemeClr val="accent3"/>
                </a:solidFill>
              </a:rPr>
              <a:t>So we thought about the factors that could delay the time.</a:t>
            </a:r>
            <a:endParaRPr sz="1000">
              <a:solidFill>
                <a:schemeClr val="accent3"/>
              </a:solidFill>
            </a:endParaRPr>
          </a:p>
          <a:p>
            <a:pPr indent="0" lvl="0" marL="0" rtl="0" algn="l">
              <a:lnSpc>
                <a:spcPct val="100000"/>
              </a:lnSpc>
              <a:spcBef>
                <a:spcPts val="0"/>
              </a:spcBef>
              <a:spcAft>
                <a:spcPts val="0"/>
              </a:spcAft>
              <a:buSzPts val="1400"/>
              <a:buNone/>
            </a:pPr>
            <a:r>
              <a:t/>
            </a:r>
            <a:endParaRPr/>
          </a:p>
        </p:txBody>
      </p:sp>
      <p:sp>
        <p:nvSpPr>
          <p:cNvPr id="640" name="Google Shape;640;g1ade65d9746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ade65d9746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First, we thought that there might be a delay as the microphone, Raspberry Pi, and esp32 communicate. But the 1m length usb cable took 10ns to communicate, and it was too small to cause any problem, so we can ignore it. </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652" name="Google Shape;652;g1ade65d9746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42d6921f3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team coyote, we are hyemin lim, hyeongjun kim, jaehui boo, nayoun kim, justin anderson, and victor chin.</a:t>
            </a:r>
            <a:endParaRPr/>
          </a:p>
        </p:txBody>
      </p:sp>
      <p:sp>
        <p:nvSpPr>
          <p:cNvPr id="131" name="Google Shape;131;g1742d6921f3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ade65d9746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Second, we thought there might be a problem with the microphone's delay time, so we conducted an experiment to find the microphone's latency, and found that the microphone's average latency was about 34ms. However, the Localization code uses a method of obtaining the time difference between each microphone, so it is concluded that the difference in latency between each microphone is not a big problem when compared.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669" name="Google Shape;669;g1ade65d9746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ae9f68586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accent3"/>
                </a:solidFill>
              </a:rPr>
              <a:t>So, we thought there could be a problem with the size and recognition accuracy of the microphone, so we conducted several experiments while controlling the sound of the microphone. When we adjusted the microphone setting to make it filter background noise and only hear the sound above a certain level we used in the experiment, the time difference seemed to be reduced a little bit. But it was still not enough to get the result we wanted. So we thought of another way, modifying the recognition accuracy of microphones. </a:t>
            </a:r>
            <a:endParaRPr sz="1000">
              <a:solidFill>
                <a:schemeClr val="accent3"/>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accent3"/>
                </a:solidFill>
              </a:rPr>
              <a:t>Third, the experiment was conducted by changing various setting values of the microphone. We adjusted the sensitivity of the microphone first. because we vary the value is that the order of detection should be set according to the distance between microphones and the sound source, but it got mixed very often. So we adjusted it and proceeded with the experiment again, and although it was better than before, we still got similar results as before the sensitivity was adjusted. </a:t>
            </a:r>
            <a:endParaRPr sz="1000">
              <a:solidFill>
                <a:schemeClr val="accent3"/>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accent3"/>
                </a:solidFill>
              </a:rPr>
              <a:t>=====================</a:t>
            </a:r>
            <a:endParaRPr sz="10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accent3"/>
                </a:solidFill>
              </a:rPr>
              <a:t>So, we thought there could be a </a:t>
            </a:r>
            <a:r>
              <a:rPr lang="en-US" sz="1000">
                <a:solidFill>
                  <a:schemeClr val="accent3"/>
                </a:solidFill>
              </a:rPr>
              <a:t>problem</a:t>
            </a:r>
            <a:r>
              <a:rPr lang="en-US" sz="1000">
                <a:solidFill>
                  <a:schemeClr val="accent3"/>
                </a:solidFill>
              </a:rPr>
              <a:t> with the decibel size and recognition accuracy of the microphone. So, we conducted several experiments while controlling those factors. Conclusively, we found certain value of decibel that we define as the sound and the appropriate microphone volume to keep the external sound almost out of the door. Although it was better than before, we still got similar results as before the factors were adjusted.</a:t>
            </a:r>
            <a:endParaRPr>
              <a:solidFill>
                <a:schemeClr val="accent3"/>
              </a:solidFill>
            </a:endParaRPr>
          </a:p>
        </p:txBody>
      </p:sp>
      <p:sp>
        <p:nvSpPr>
          <p:cNvPr id="687" name="Google Shape;687;g1ae9f6858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ae9f68586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next, we adjusted the frame value of the sound recording code. The initial setting of the microphone frame was 10 ms. So we thought that if the frame value was reduced, the time when the sound was detected would be more accurate, so we reduced the frame interval to 1 ms. </a:t>
            </a:r>
            <a:r>
              <a:rPr lang="en-US" sz="1000">
                <a:solidFill>
                  <a:schemeClr val="accent3"/>
                </a:solidFill>
              </a:rPr>
              <a:t>The lag </a:t>
            </a:r>
            <a:r>
              <a:rPr lang="en-US" sz="1000">
                <a:solidFill>
                  <a:schemeClr val="dk1"/>
                </a:solidFill>
              </a:rPr>
              <a:t>between sensors after reducing the frame value to 1 ms was much better than before. The lag before adjusting the frame was usually more than 100 ms, but after, it was 40 to 70 ms. </a:t>
            </a:r>
            <a:r>
              <a:rPr lang="en-US" sz="1000">
                <a:solidFill>
                  <a:schemeClr val="accent3"/>
                </a:solidFill>
              </a:rPr>
              <a:t>So we thought that if we cut it down further, the time difference would decrease further,</a:t>
            </a:r>
            <a:r>
              <a:rPr lang="en-US" sz="1000">
                <a:solidFill>
                  <a:schemeClr val="dk1"/>
                </a:solidFill>
              </a:rPr>
              <a:t> and we reduced the frame interval to 0.1 ms, but the delay was getting bigger. So we decide to use</a:t>
            </a:r>
            <a:r>
              <a:rPr lang="en-US" sz="1000">
                <a:solidFill>
                  <a:schemeClr val="accent3"/>
                </a:solidFill>
              </a:rPr>
              <a:t> 1ms frame interval </a:t>
            </a:r>
            <a:endParaRPr sz="1000">
              <a:solidFill>
                <a:schemeClr val="accent3"/>
              </a:solidFill>
            </a:endParaRPr>
          </a:p>
          <a:p>
            <a:pPr indent="0" lvl="0" marL="0" rtl="0" algn="l">
              <a:lnSpc>
                <a:spcPct val="100000"/>
              </a:lnSpc>
              <a:spcBef>
                <a:spcPts val="0"/>
              </a:spcBef>
              <a:spcAft>
                <a:spcPts val="0"/>
              </a:spcAft>
              <a:buSzPts val="1400"/>
              <a:buNone/>
            </a:pPr>
            <a:r>
              <a:t/>
            </a:r>
            <a:endParaRPr/>
          </a:p>
        </p:txBody>
      </p:sp>
      <p:sp>
        <p:nvSpPr>
          <p:cNvPr id="699" name="Google Shape;699;g1ae9f68586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ae9f685860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and we </a:t>
            </a:r>
            <a:r>
              <a:rPr lang="en-US" sz="1000">
                <a:solidFill>
                  <a:schemeClr val="dk1"/>
                </a:solidFill>
              </a:rPr>
              <a:t>doubling</a:t>
            </a:r>
            <a:r>
              <a:rPr lang="en-US" sz="1000">
                <a:solidFill>
                  <a:schemeClr val="dk1"/>
                </a:solidFill>
              </a:rPr>
              <a:t> the sampling rate for time stamps </a:t>
            </a:r>
            <a:r>
              <a:rPr lang="en-US" sz="1000">
                <a:solidFill>
                  <a:schemeClr val="dk1"/>
                </a:solidFill>
              </a:rPr>
              <a:t>accuracy</a:t>
            </a:r>
            <a:r>
              <a:rPr lang="en-US" sz="1000">
                <a:solidFill>
                  <a:schemeClr val="dk1"/>
                </a:solidFill>
              </a:rPr>
              <a:t> but It was not </a:t>
            </a:r>
            <a:r>
              <a:rPr lang="en-US" sz="1000">
                <a:solidFill>
                  <a:schemeClr val="dk1"/>
                </a:solidFill>
              </a:rPr>
              <a:t>different</a:t>
            </a:r>
            <a:r>
              <a:rPr lang="en-US" sz="1000">
                <a:solidFill>
                  <a:schemeClr val="dk1"/>
                </a:solidFill>
              </a:rPr>
              <a:t>  then before </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717" name="Google Shape;717;g1ae9f685860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ae9f685860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Through many of these experiments, we thought that the biggest problem was the recognition accuracy of the microphone and the large delay time. we reduced the time difference more than at first, but there was still big time difference for accurate results. So we decided to do a calibration process. </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734" name="Google Shape;734;g1ae9f685860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ae9f685860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We experimented by multiplying many numbers by the time difference to find corrections that could reduce the time difference, and the calibration value with the highest accuracy was 10. So we conducted the experiment after multiplying the time difference by the calibration value and setting the frame interval to 1ms.</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746" name="Google Shape;746;g1ae9f68586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ae9f685860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Due to the low recognition accuracy of the microphone,sometimes the order of detection is not same with we expected.  But if the microphone recognized sound in the </a:t>
            </a:r>
            <a:r>
              <a:rPr lang="en-US" sz="1000">
                <a:solidFill>
                  <a:schemeClr val="dk1"/>
                </a:solidFill>
              </a:rPr>
              <a:t>same</a:t>
            </a:r>
            <a:r>
              <a:rPr lang="en-US" sz="1000">
                <a:solidFill>
                  <a:schemeClr val="dk1"/>
                </a:solidFill>
              </a:rPr>
              <a:t> order</a:t>
            </a:r>
            <a:r>
              <a:rPr lang="en-US" sz="1000">
                <a:solidFill>
                  <a:schemeClr val="dk1"/>
                </a:solidFill>
              </a:rPr>
              <a:t> as the theory we thought,</a:t>
            </a:r>
            <a:r>
              <a:rPr lang="en-US" sz="1000">
                <a:solidFill>
                  <a:schemeClr val="dk1"/>
                </a:solidFill>
              </a:rPr>
              <a:t> we could get very accurate results. </a:t>
            </a:r>
            <a:r>
              <a:rPr lang="en-US" sz="1000">
                <a:solidFill>
                  <a:schemeClr val="dk1"/>
                </a:solidFill>
              </a:rPr>
              <a:t>So we expect that if we use a microphone with high recognition accuracy, we have a tremendous increase in the likelihood of getting accurate results.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766" name="Google Shape;766;g1ae9f685860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8042faa1d6_3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And Last week we’ve also done the experiment of combination of two teams. This is the demonstration video.</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777" name="Google Shape;777;g18042faa1d6_3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b22d680f21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When Machine Learning model succeed in recognizing coyotes, it extract a timestamp. that the peak of the sound and send it to the things network server via LoRaWAN and use it as an input of localization algorithm.	</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785" name="Google Shape;785;g1b22d680f21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691a7975c5_0_4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next, out future works.</a:t>
            </a:r>
            <a:endParaRPr sz="1000">
              <a:solidFill>
                <a:schemeClr val="dk1"/>
              </a:solidFill>
            </a:endParaRPr>
          </a:p>
          <a:p>
            <a:pPr indent="0" lvl="0" marL="0" rtl="0" algn="l">
              <a:lnSpc>
                <a:spcPct val="100000"/>
              </a:lnSpc>
              <a:spcBef>
                <a:spcPts val="0"/>
              </a:spcBef>
              <a:spcAft>
                <a:spcPts val="0"/>
              </a:spcAft>
              <a:buSzPts val="1400"/>
              <a:buNone/>
            </a:pPr>
            <a:r>
              <a:t/>
            </a:r>
            <a:endParaRPr/>
          </a:p>
        </p:txBody>
      </p:sp>
      <p:sp>
        <p:nvSpPr>
          <p:cNvPr id="803" name="Google Shape;803;g1691a7975c5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start with introduction.</a:t>
            </a:r>
            <a:endParaRPr/>
          </a:p>
        </p:txBody>
      </p:sp>
      <p:sp>
        <p:nvSpPr>
          <p:cNvPr id="150" name="Google Shape;1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69eb1a65cb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7" lvl="0" marL="453186" marR="446515" rtl="0" algn="l">
              <a:lnSpc>
                <a:spcPct val="124950"/>
              </a:lnSpc>
              <a:spcBef>
                <a:spcPts val="1000"/>
              </a:spcBef>
              <a:spcAft>
                <a:spcPts val="0"/>
              </a:spcAft>
              <a:buClr>
                <a:schemeClr val="dk1"/>
              </a:buClr>
              <a:buSzPts val="1100"/>
              <a:buFont typeface="Arial"/>
              <a:buNone/>
            </a:pPr>
            <a:r>
              <a:rPr lang="en-US" sz="1200">
                <a:solidFill>
                  <a:schemeClr val="dk1"/>
                </a:solidFill>
              </a:rPr>
              <a:t>The designated environment setting of our project was a rural, open area. However, we conducted simple experiments indoors. That’s because we only have two 4GB raspberry pi for now. If we get the last one, we can do localization with actual coyote classification results. Then the constraints such as sensor sensitivity will be gone and the outdoor experiment will be available. </a:t>
            </a:r>
            <a:endParaRPr/>
          </a:p>
        </p:txBody>
      </p:sp>
      <p:sp>
        <p:nvSpPr>
          <p:cNvPr id="814" name="Google Shape;814;g169eb1a65cb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b22d680f21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are our references.</a:t>
            </a:r>
            <a:endParaRPr/>
          </a:p>
        </p:txBody>
      </p:sp>
      <p:sp>
        <p:nvSpPr>
          <p:cNvPr id="830" name="Google Shape;830;g1b22d680f21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b22d680f21_1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g1b22d680f21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7701f003ed_0_2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4" name="Google Shape;844;g17701f003ed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691a7975c5_0_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2" name="Google Shape;852;g1691a7975c5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t>First, I’ll explain what has changed since the Midterm presentation. As you can see, this was our project architecture. The original plan was to record a potential howl, and transmit it via LoRaWAN. However, many experiments presented a critical problem. Throughput.</a:t>
            </a:r>
            <a:endParaRPr/>
          </a:p>
        </p:txBody>
      </p:sp>
      <p:sp>
        <p:nvSpPr>
          <p:cNvPr id="161" name="Google Shape;1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a5d3ad00a8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Normally</a:t>
            </a:r>
            <a:r>
              <a:rPr lang="en-US"/>
              <a:t> quality audio has a sampling rate of 44000 Hz. </a:t>
            </a:r>
            <a:r>
              <a:rPr lang="en-US">
                <a:solidFill>
                  <a:schemeClr val="accent3"/>
                </a:solidFill>
              </a:rPr>
              <a:t>This means one-second of audio requires 44000 audio samples.</a:t>
            </a:r>
            <a:r>
              <a:rPr lang="en-US"/>
              <a:t> Even if we compromise the quality of audio by reducing the sampling rate to 16000 Hz, which is the minimum threshold, we still had to send 48000 audio samples to transmit 3 seconds of sound.</a:t>
            </a:r>
            <a:endParaRPr/>
          </a:p>
          <a:p>
            <a:pPr indent="0" lvl="0" marL="0" rtl="0" algn="l">
              <a:lnSpc>
                <a:spcPct val="100000"/>
              </a:lnSpc>
              <a:spcBef>
                <a:spcPts val="0"/>
              </a:spcBef>
              <a:spcAft>
                <a:spcPts val="0"/>
              </a:spcAft>
              <a:buSzPts val="1400"/>
              <a:buNone/>
            </a:pPr>
            <a:r>
              <a:rPr lang="en-US">
                <a:solidFill>
                  <a:schemeClr val="accent3"/>
                </a:solidFill>
              </a:rPr>
              <a:t>The maximum LoRaWAN frame payload size was 243 bytes.</a:t>
            </a:r>
            <a:r>
              <a:rPr lang="en-US"/>
              <a:t> one audio sample was 2 bytes, so one LoRaWAN frame can contain total 121 samples. If we divide 48000 by 121, we can know that total 400 frames had to be sent.</a:t>
            </a:r>
            <a:endParaRPr/>
          </a:p>
        </p:txBody>
      </p:sp>
      <p:sp>
        <p:nvSpPr>
          <p:cNvPr id="190" name="Google Shape;190;g1a5d3ad00a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a66fc847ff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First we sent one frame with maximum payload and it took almost 7 </a:t>
            </a:r>
            <a:r>
              <a:rPr lang="en-US"/>
              <a:t>seconds for The Things Network to receive. Considering that the interval set in the code was 1 second, the Time on Air(TOA) was 6 seconds. We found out that one entire LoRaWAN frame is about 2000 bytes, therefore calculated throughput was approximately 2600 bps. We did the experiment of sending all 48000 samples and it takes 48 minutes. This was too slow for our project’s purpose, making a real-time coyote detection system.</a:t>
            </a:r>
            <a:endParaRPr/>
          </a:p>
        </p:txBody>
      </p:sp>
      <p:sp>
        <p:nvSpPr>
          <p:cNvPr id="212" name="Google Shape;212;g1a66fc847f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66fc847ff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There are three factors that affects data rate(throughput) of LoRaWAN. These are Spreading Factor, Channel Bandwidth, and Coding Rate. We tried to modify these values. But the Spreading Factor and Coding Rate were already optimal. For Bandwidth, we couldn’t change it ‘cause it would heavily decrease the network’s range.</a:t>
            </a:r>
            <a:endParaRPr/>
          </a:p>
        </p:txBody>
      </p:sp>
      <p:sp>
        <p:nvSpPr>
          <p:cNvPr id="226" name="Google Shape;226;g1a66fc847f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a66fc847ff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Because we couldn’t further optimize out network’s throughput given our project’s constraints, we had to change the architecture. The new architecture would now classify audio recordings at the end nodes. so that we won’t have to send entire audio data via LoRaWAN.</a:t>
            </a:r>
            <a:endParaRPr/>
          </a:p>
        </p:txBody>
      </p:sp>
      <p:sp>
        <p:nvSpPr>
          <p:cNvPr id="245" name="Google Shape;245;g1a66fc847ff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 name="Google Shape;17;p23"/>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 name="Google Shape;18;p23"/>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3"/>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wipe dir="l"/>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p:cSld name="比较">
    <p:spTree>
      <p:nvGrpSpPr>
        <p:cNvPr id="88" name="Shape 88"/>
        <p:cNvGrpSpPr/>
        <p:nvPr/>
      </p:nvGrpSpPr>
      <p:grpSpPr>
        <a:xfrm>
          <a:off x="0" y="0"/>
          <a:ext cx="0" cy="0"/>
          <a:chOff x="0" y="0"/>
          <a:chExt cx="0" cy="0"/>
        </a:xfrm>
      </p:grpSpPr>
      <p:sp>
        <p:nvSpPr>
          <p:cNvPr id="89" name="Google Shape;89;p33"/>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3"/>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33"/>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wipe dir="l"/>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g1ab85662782_2_38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g1ab85662782_2_381"/>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61950" lvl="0" marL="457200" rtl="0">
              <a:spcBef>
                <a:spcPts val="700"/>
              </a:spcBef>
              <a:spcAft>
                <a:spcPts val="0"/>
              </a:spcAft>
              <a:buSzPts val="2100"/>
              <a:buChar char="•"/>
              <a:defRPr/>
            </a:lvl1pPr>
            <a:lvl2pPr indent="-361950" lvl="1" marL="914400" rtl="0">
              <a:spcBef>
                <a:spcPts val="300"/>
              </a:spcBef>
              <a:spcAft>
                <a:spcPts val="0"/>
              </a:spcAft>
              <a:buSzPts val="2100"/>
              <a:buChar char="•"/>
              <a:defRPr/>
            </a:lvl2pPr>
            <a:lvl3pPr indent="-323850" lvl="2" marL="1371600" rtl="0">
              <a:spcBef>
                <a:spcPts val="300"/>
              </a:spcBef>
              <a:spcAft>
                <a:spcPts val="0"/>
              </a:spcAft>
              <a:buSzPts val="1500"/>
              <a:buChar char="•"/>
              <a:defRPr/>
            </a:lvl3pPr>
            <a:lvl4pPr indent="-311150" lvl="3" marL="1828800" rtl="0">
              <a:spcBef>
                <a:spcPts val="300"/>
              </a:spcBef>
              <a:spcAft>
                <a:spcPts val="0"/>
              </a:spcAft>
              <a:buSzPts val="1300"/>
              <a:buChar char="•"/>
              <a:defRPr/>
            </a:lvl4pPr>
            <a:lvl5pPr indent="-311150" lvl="4" marL="2286000" rtl="0">
              <a:spcBef>
                <a:spcPts val="300"/>
              </a:spcBef>
              <a:spcAft>
                <a:spcPts val="0"/>
              </a:spcAft>
              <a:buSzPts val="1300"/>
              <a:buChar char="•"/>
              <a:defRPr/>
            </a:lvl5pPr>
            <a:lvl6pPr indent="-311150" lvl="5" marL="2743200" rtl="0">
              <a:spcBef>
                <a:spcPts val="300"/>
              </a:spcBef>
              <a:spcAft>
                <a:spcPts val="0"/>
              </a:spcAft>
              <a:buSzPts val="1300"/>
              <a:buChar char="•"/>
              <a:defRPr/>
            </a:lvl6pPr>
            <a:lvl7pPr indent="-311150" lvl="6" marL="3200400" rtl="0">
              <a:spcBef>
                <a:spcPts val="300"/>
              </a:spcBef>
              <a:spcAft>
                <a:spcPts val="0"/>
              </a:spcAft>
              <a:buSzPts val="1300"/>
              <a:buChar char="•"/>
              <a:defRPr/>
            </a:lvl7pPr>
            <a:lvl8pPr indent="-311150" lvl="7" marL="3657600" rtl="0">
              <a:spcBef>
                <a:spcPts val="300"/>
              </a:spcBef>
              <a:spcAft>
                <a:spcPts val="0"/>
              </a:spcAft>
              <a:buSzPts val="1300"/>
              <a:buChar char="•"/>
              <a:defRPr/>
            </a:lvl8pPr>
            <a:lvl9pPr indent="-311150" lvl="8" marL="4114800" rtl="0">
              <a:spcBef>
                <a:spcPts val="300"/>
              </a:spcBef>
              <a:spcAft>
                <a:spcPts val="0"/>
              </a:spcAft>
              <a:buSzPts val="1300"/>
              <a:buChar char="•"/>
              <a:defRPr/>
            </a:lvl9pPr>
          </a:lstStyle>
          <a:p/>
        </p:txBody>
      </p:sp>
      <p:sp>
        <p:nvSpPr>
          <p:cNvPr id="95" name="Google Shape;95;g1ab85662782_2_38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1" name="Shape 21"/>
        <p:cNvGrpSpPr/>
        <p:nvPr/>
      </p:nvGrpSpPr>
      <p:grpSpPr>
        <a:xfrm>
          <a:off x="0" y="0"/>
          <a:ext cx="0" cy="0"/>
          <a:chOff x="0" y="0"/>
          <a:chExt cx="0" cy="0"/>
        </a:xfrm>
      </p:grpSpPr>
      <p:sp>
        <p:nvSpPr>
          <p:cNvPr id="22" name="Google Shape;22;p38"/>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 name="Google Shape;23;p38"/>
          <p:cNvSpPr/>
          <p:nvPr>
            <p:ph idx="2" type="pic"/>
          </p:nvPr>
        </p:nvSpPr>
        <p:spPr>
          <a:xfrm>
            <a:off x="3887391" y="740569"/>
            <a:ext cx="4629150" cy="3655219"/>
          </a:xfrm>
          <a:prstGeom prst="rect">
            <a:avLst/>
          </a:prstGeom>
          <a:noFill/>
          <a:ln>
            <a:noFill/>
          </a:ln>
        </p:spPr>
      </p:sp>
      <p:sp>
        <p:nvSpPr>
          <p:cNvPr id="24" name="Google Shape;24;p38"/>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5" name="Google Shape;25;p38"/>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8"/>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8"/>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wipe dir="l"/>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8" name="Shape 28"/>
        <p:cNvGrpSpPr/>
        <p:nvPr/>
      </p:nvGrpSpPr>
      <p:grpSpPr>
        <a:xfrm>
          <a:off x="0" y="0"/>
          <a:ext cx="0" cy="0"/>
          <a:chOff x="0" y="0"/>
          <a:chExt cx="0" cy="0"/>
        </a:xfrm>
      </p:grpSpPr>
      <p:sp>
        <p:nvSpPr>
          <p:cNvPr id="29" name="Google Shape;29;p39"/>
          <p:cNvSpPr txBox="1"/>
          <p:nvPr>
            <p:ph type="title"/>
          </p:nvPr>
        </p:nvSpPr>
        <p:spPr>
          <a:xfrm>
            <a:off x="628650" y="274637"/>
            <a:ext cx="7886700" cy="9937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 name="Google Shape;30;p39"/>
          <p:cNvSpPr txBox="1"/>
          <p:nvPr>
            <p:ph idx="1" type="body"/>
          </p:nvPr>
        </p:nvSpPr>
        <p:spPr>
          <a:xfrm rot="5400000">
            <a:off x="2940844" y="-942182"/>
            <a:ext cx="3262312"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 name="Google Shape;31;p39"/>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9"/>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9"/>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wipe dir="l"/>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34" name="Shape 34"/>
        <p:cNvGrpSpPr/>
        <p:nvPr/>
      </p:nvGrpSpPr>
      <p:grpSpPr>
        <a:xfrm>
          <a:off x="0" y="0"/>
          <a:ext cx="0" cy="0"/>
          <a:chOff x="0" y="0"/>
          <a:chExt cx="0" cy="0"/>
        </a:xfrm>
      </p:grpSpPr>
      <p:sp>
        <p:nvSpPr>
          <p:cNvPr id="35" name="Google Shape;35;p40"/>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6" name="Google Shape;36;p40"/>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40"/>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0"/>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0"/>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wipe dir="l"/>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spTree>
      <p:nvGrpSpPr>
        <p:cNvPr id="46" name="Shape 46"/>
        <p:cNvGrpSpPr/>
        <p:nvPr/>
      </p:nvGrpSpPr>
      <p:grpSpPr>
        <a:xfrm>
          <a:off x="0" y="0"/>
          <a:ext cx="0" cy="0"/>
          <a:chOff x="0" y="0"/>
          <a:chExt cx="0" cy="0"/>
        </a:xfrm>
      </p:grpSpPr>
      <p:sp>
        <p:nvSpPr>
          <p:cNvPr id="47" name="Google Shape;47;p25"/>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5"/>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wipe dir="l"/>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节标题">
    <p:spTree>
      <p:nvGrpSpPr>
        <p:cNvPr id="56" name="Shape 56"/>
        <p:cNvGrpSpPr/>
        <p:nvPr/>
      </p:nvGrpSpPr>
      <p:grpSpPr>
        <a:xfrm>
          <a:off x="0" y="0"/>
          <a:ext cx="0" cy="0"/>
          <a:chOff x="0" y="0"/>
          <a:chExt cx="0" cy="0"/>
        </a:xfrm>
      </p:grpSpPr>
      <p:sp>
        <p:nvSpPr>
          <p:cNvPr id="57" name="Google Shape;57;p27"/>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7"/>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7"/>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wipe dir="l"/>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p:cSld name="两栏内容">
    <p:spTree>
      <p:nvGrpSpPr>
        <p:cNvPr id="60" name="Shape 60"/>
        <p:cNvGrpSpPr/>
        <p:nvPr/>
      </p:nvGrpSpPr>
      <p:grpSpPr>
        <a:xfrm>
          <a:off x="0" y="0"/>
          <a:ext cx="0" cy="0"/>
          <a:chOff x="0" y="0"/>
          <a:chExt cx="0" cy="0"/>
        </a:xfrm>
      </p:grpSpPr>
      <p:sp>
        <p:nvSpPr>
          <p:cNvPr id="61" name="Google Shape;61;g1b22d680f21_1_39"/>
          <p:cNvSpPr txBox="1"/>
          <p:nvPr>
            <p:ph idx="10" type="dt"/>
          </p:nvPr>
        </p:nvSpPr>
        <p:spPr>
          <a:xfrm>
            <a:off x="628650" y="4767262"/>
            <a:ext cx="2057400" cy="2745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g1b22d680f21_1_39"/>
          <p:cNvSpPr txBox="1"/>
          <p:nvPr>
            <p:ph idx="11" type="ftr"/>
          </p:nvPr>
        </p:nvSpPr>
        <p:spPr>
          <a:xfrm>
            <a:off x="3028950" y="4767262"/>
            <a:ext cx="3086100" cy="2745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g1b22d680f21_1_39"/>
          <p:cNvSpPr txBox="1"/>
          <p:nvPr>
            <p:ph idx="12" type="sldNum"/>
          </p:nvPr>
        </p:nvSpPr>
        <p:spPr>
          <a:xfrm>
            <a:off x="6457950" y="4767262"/>
            <a:ext cx="20574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Calibri"/>
              <a:buNone/>
              <a:defRPr b="0" i="0" sz="9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p:cSld name="两栏内容">
    <p:spTree>
      <p:nvGrpSpPr>
        <p:cNvPr id="72" name="Shape 72"/>
        <p:cNvGrpSpPr/>
        <p:nvPr/>
      </p:nvGrpSpPr>
      <p:grpSpPr>
        <a:xfrm>
          <a:off x="0" y="0"/>
          <a:ext cx="0" cy="0"/>
          <a:chOff x="0" y="0"/>
          <a:chExt cx="0" cy="0"/>
        </a:xfrm>
      </p:grpSpPr>
      <p:sp>
        <p:nvSpPr>
          <p:cNvPr id="73" name="Google Shape;73;p29"/>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9"/>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9"/>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wipe dir="l"/>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g1b22d680f21_0_9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g1b22d680f21_0_93"/>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61950" lvl="0" marL="457200" rtl="0">
              <a:spcBef>
                <a:spcPts val="700"/>
              </a:spcBef>
              <a:spcAft>
                <a:spcPts val="0"/>
              </a:spcAft>
              <a:buSzPts val="2100"/>
              <a:buChar char="•"/>
              <a:defRPr/>
            </a:lvl1pPr>
            <a:lvl2pPr indent="-361950" lvl="1" marL="914400" rtl="0">
              <a:spcBef>
                <a:spcPts val="300"/>
              </a:spcBef>
              <a:spcAft>
                <a:spcPts val="0"/>
              </a:spcAft>
              <a:buSzPts val="2100"/>
              <a:buChar char="•"/>
              <a:defRPr/>
            </a:lvl2pPr>
            <a:lvl3pPr indent="-323850" lvl="2" marL="1371600" rtl="0">
              <a:spcBef>
                <a:spcPts val="300"/>
              </a:spcBef>
              <a:spcAft>
                <a:spcPts val="0"/>
              </a:spcAft>
              <a:buSzPts val="1500"/>
              <a:buChar char="•"/>
              <a:defRPr/>
            </a:lvl3pPr>
            <a:lvl4pPr indent="-311150" lvl="3" marL="1828800" rtl="0">
              <a:spcBef>
                <a:spcPts val="300"/>
              </a:spcBef>
              <a:spcAft>
                <a:spcPts val="0"/>
              </a:spcAft>
              <a:buSzPts val="1300"/>
              <a:buChar char="•"/>
              <a:defRPr/>
            </a:lvl4pPr>
            <a:lvl5pPr indent="-311150" lvl="4" marL="2286000" rtl="0">
              <a:spcBef>
                <a:spcPts val="300"/>
              </a:spcBef>
              <a:spcAft>
                <a:spcPts val="0"/>
              </a:spcAft>
              <a:buSzPts val="1300"/>
              <a:buChar char="•"/>
              <a:defRPr/>
            </a:lvl5pPr>
            <a:lvl6pPr indent="-311150" lvl="5" marL="2743200" rtl="0">
              <a:spcBef>
                <a:spcPts val="300"/>
              </a:spcBef>
              <a:spcAft>
                <a:spcPts val="0"/>
              </a:spcAft>
              <a:buSzPts val="1300"/>
              <a:buChar char="•"/>
              <a:defRPr/>
            </a:lvl6pPr>
            <a:lvl7pPr indent="-311150" lvl="6" marL="3200400" rtl="0">
              <a:spcBef>
                <a:spcPts val="300"/>
              </a:spcBef>
              <a:spcAft>
                <a:spcPts val="0"/>
              </a:spcAft>
              <a:buSzPts val="1300"/>
              <a:buChar char="•"/>
              <a:defRPr/>
            </a:lvl7pPr>
            <a:lvl8pPr indent="-311150" lvl="7" marL="3657600" rtl="0">
              <a:spcBef>
                <a:spcPts val="300"/>
              </a:spcBef>
              <a:spcAft>
                <a:spcPts val="0"/>
              </a:spcAft>
              <a:buSzPts val="1300"/>
              <a:buChar char="•"/>
              <a:defRPr/>
            </a:lvl8pPr>
            <a:lvl9pPr indent="-311150" lvl="8" marL="4114800" rtl="0">
              <a:spcBef>
                <a:spcPts val="300"/>
              </a:spcBef>
              <a:spcAft>
                <a:spcPts val="0"/>
              </a:spcAft>
              <a:buSzPts val="1300"/>
              <a:buChar char="•"/>
              <a:defRPr/>
            </a:lvl9pPr>
          </a:lstStyle>
          <a:p/>
        </p:txBody>
      </p:sp>
      <p:sp>
        <p:nvSpPr>
          <p:cNvPr id="79" name="Google Shape;79;g1b22d680f21_0_9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628650" y="274637"/>
            <a:ext cx="7886700" cy="99377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9pPr>
          </a:lstStyle>
          <a:p/>
        </p:txBody>
      </p:sp>
      <p:sp>
        <p:nvSpPr>
          <p:cNvPr id="11" name="Google Shape;11;p22"/>
          <p:cNvSpPr txBox="1"/>
          <p:nvPr>
            <p:ph idx="1" type="body"/>
          </p:nvPr>
        </p:nvSpPr>
        <p:spPr>
          <a:xfrm>
            <a:off x="628650" y="1370012"/>
            <a:ext cx="7886700" cy="3262312"/>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375"/>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375"/>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40" name="Shape 40"/>
        <p:cNvGrpSpPr/>
        <p:nvPr/>
      </p:nvGrpSpPr>
      <p:grpSpPr>
        <a:xfrm>
          <a:off x="0" y="0"/>
          <a:ext cx="0" cy="0"/>
          <a:chOff x="0" y="0"/>
          <a:chExt cx="0" cy="0"/>
        </a:xfrm>
      </p:grpSpPr>
      <p:sp>
        <p:nvSpPr>
          <p:cNvPr id="41" name="Google Shape;41;p24"/>
          <p:cNvSpPr txBox="1"/>
          <p:nvPr>
            <p:ph type="title"/>
          </p:nvPr>
        </p:nvSpPr>
        <p:spPr>
          <a:xfrm>
            <a:off x="628650" y="274637"/>
            <a:ext cx="7886700" cy="99377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9pPr>
          </a:lstStyle>
          <a:p/>
        </p:txBody>
      </p:sp>
      <p:sp>
        <p:nvSpPr>
          <p:cNvPr id="42" name="Google Shape;42;p24"/>
          <p:cNvSpPr txBox="1"/>
          <p:nvPr>
            <p:ph idx="1" type="body"/>
          </p:nvPr>
        </p:nvSpPr>
        <p:spPr>
          <a:xfrm>
            <a:off x="628650" y="1370012"/>
            <a:ext cx="7886700" cy="3262312"/>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61950" lvl="1" marL="914400" marR="0" rtl="0" algn="l">
              <a:lnSpc>
                <a:spcPct val="90000"/>
              </a:lnSpc>
              <a:spcBef>
                <a:spcPts val="3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3" name="Google Shape;43;p24"/>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44" name="Google Shape;44;p24"/>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45" name="Google Shape;45;p24"/>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50" name="Shape 50"/>
        <p:cNvGrpSpPr/>
        <p:nvPr/>
      </p:nvGrpSpPr>
      <p:grpSpPr>
        <a:xfrm>
          <a:off x="0" y="0"/>
          <a:ext cx="0" cy="0"/>
          <a:chOff x="0" y="0"/>
          <a:chExt cx="0" cy="0"/>
        </a:xfrm>
      </p:grpSpPr>
      <p:sp>
        <p:nvSpPr>
          <p:cNvPr id="51" name="Google Shape;51;p26"/>
          <p:cNvSpPr txBox="1"/>
          <p:nvPr>
            <p:ph type="title"/>
          </p:nvPr>
        </p:nvSpPr>
        <p:spPr>
          <a:xfrm>
            <a:off x="628650" y="274637"/>
            <a:ext cx="7886700" cy="99377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9pPr>
          </a:lstStyle>
          <a:p/>
        </p:txBody>
      </p:sp>
      <p:sp>
        <p:nvSpPr>
          <p:cNvPr id="52" name="Google Shape;52;p26"/>
          <p:cNvSpPr txBox="1"/>
          <p:nvPr>
            <p:ph idx="1" type="body"/>
          </p:nvPr>
        </p:nvSpPr>
        <p:spPr>
          <a:xfrm>
            <a:off x="628650" y="1370012"/>
            <a:ext cx="7886700" cy="3262312"/>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61950" lvl="1" marL="914400" marR="0" rtl="0" algn="l">
              <a:lnSpc>
                <a:spcPct val="90000"/>
              </a:lnSpc>
              <a:spcBef>
                <a:spcPts val="3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3" name="Google Shape;53;p26"/>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54" name="Google Shape;54;p26"/>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55" name="Google Shape;55;p26"/>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64" name="Shape 64"/>
        <p:cNvGrpSpPr/>
        <p:nvPr/>
      </p:nvGrpSpPr>
      <p:grpSpPr>
        <a:xfrm>
          <a:off x="0" y="0"/>
          <a:ext cx="0" cy="0"/>
          <a:chOff x="0" y="0"/>
          <a:chExt cx="0" cy="0"/>
        </a:xfrm>
      </p:grpSpPr>
      <p:sp>
        <p:nvSpPr>
          <p:cNvPr id="65" name="Google Shape;65;p28"/>
          <p:cNvSpPr txBox="1"/>
          <p:nvPr/>
        </p:nvSpPr>
        <p:spPr>
          <a:xfrm>
            <a:off x="8288337" y="4730750"/>
            <a:ext cx="976312"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1100"/>
              <a:buFont typeface="Arial"/>
              <a:buNone/>
            </a:pPr>
            <a:r>
              <a:rPr b="1" i="0" lang="en-US" sz="1100" u="none" cap="none" strike="noStrike">
                <a:solidFill>
                  <a:srgbClr val="DBB76C"/>
                </a:solidFill>
                <a:latin typeface="Arial"/>
                <a:ea typeface="Arial"/>
                <a:cs typeface="Arial"/>
                <a:sym typeface="Arial"/>
              </a:rPr>
              <a:t>公司LOGO</a:t>
            </a:r>
            <a:endParaRPr b="0" i="0" sz="1400" u="none" cap="none" strike="noStrike">
              <a:solidFill>
                <a:srgbClr val="000000"/>
              </a:solidFill>
              <a:latin typeface="Arial"/>
              <a:ea typeface="Arial"/>
              <a:cs typeface="Arial"/>
              <a:sym typeface="Arial"/>
            </a:endParaRPr>
          </a:p>
        </p:txBody>
      </p:sp>
      <p:sp>
        <p:nvSpPr>
          <p:cNvPr id="66" name="Google Shape;66;p28"/>
          <p:cNvSpPr/>
          <p:nvPr/>
        </p:nvSpPr>
        <p:spPr>
          <a:xfrm>
            <a:off x="7986712" y="4692650"/>
            <a:ext cx="336550" cy="336550"/>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67" name="Google Shape;67;p28"/>
          <p:cNvSpPr txBox="1"/>
          <p:nvPr>
            <p:ph type="title"/>
          </p:nvPr>
        </p:nvSpPr>
        <p:spPr>
          <a:xfrm>
            <a:off x="628650" y="274637"/>
            <a:ext cx="7886700" cy="99377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9pPr>
          </a:lstStyle>
          <a:p/>
        </p:txBody>
      </p:sp>
      <p:sp>
        <p:nvSpPr>
          <p:cNvPr id="68" name="Google Shape;68;p28"/>
          <p:cNvSpPr txBox="1"/>
          <p:nvPr>
            <p:ph idx="1" type="body"/>
          </p:nvPr>
        </p:nvSpPr>
        <p:spPr>
          <a:xfrm>
            <a:off x="628650" y="1370012"/>
            <a:ext cx="7886700" cy="3262312"/>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61950" lvl="1" marL="914400" marR="0" rtl="0" algn="l">
              <a:lnSpc>
                <a:spcPct val="90000"/>
              </a:lnSpc>
              <a:spcBef>
                <a:spcPts val="3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69" name="Google Shape;69;p28"/>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70" name="Google Shape;70;p28"/>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71" name="Google Shape;71;p28"/>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80" name="Shape 80"/>
        <p:cNvGrpSpPr/>
        <p:nvPr/>
      </p:nvGrpSpPr>
      <p:grpSpPr>
        <a:xfrm>
          <a:off x="0" y="0"/>
          <a:ext cx="0" cy="0"/>
          <a:chOff x="0" y="0"/>
          <a:chExt cx="0" cy="0"/>
        </a:xfrm>
      </p:grpSpPr>
      <p:sp>
        <p:nvSpPr>
          <p:cNvPr id="81" name="Google Shape;81;p32"/>
          <p:cNvSpPr txBox="1"/>
          <p:nvPr/>
        </p:nvSpPr>
        <p:spPr>
          <a:xfrm>
            <a:off x="8288337" y="4730750"/>
            <a:ext cx="976312"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1100"/>
              <a:buFont typeface="Arial"/>
              <a:buNone/>
            </a:pPr>
            <a:r>
              <a:rPr b="1" i="0" lang="en-US" sz="1100" u="none" cap="none" strike="noStrike">
                <a:solidFill>
                  <a:srgbClr val="DBB76C"/>
                </a:solidFill>
                <a:latin typeface="Arial"/>
                <a:ea typeface="Arial"/>
                <a:cs typeface="Arial"/>
                <a:sym typeface="Arial"/>
              </a:rPr>
              <a:t>公司LOGO</a:t>
            </a:r>
            <a:endParaRPr b="0" i="0" sz="1400" u="none" cap="none" strike="noStrike">
              <a:solidFill>
                <a:srgbClr val="000000"/>
              </a:solidFill>
              <a:latin typeface="Arial"/>
              <a:ea typeface="Arial"/>
              <a:cs typeface="Arial"/>
              <a:sym typeface="Arial"/>
            </a:endParaRPr>
          </a:p>
        </p:txBody>
      </p:sp>
      <p:sp>
        <p:nvSpPr>
          <p:cNvPr id="82" name="Google Shape;82;p32"/>
          <p:cNvSpPr/>
          <p:nvPr/>
        </p:nvSpPr>
        <p:spPr>
          <a:xfrm>
            <a:off x="7986712" y="4692650"/>
            <a:ext cx="336550" cy="336550"/>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83" name="Google Shape;83;p32"/>
          <p:cNvSpPr txBox="1"/>
          <p:nvPr>
            <p:ph type="title"/>
          </p:nvPr>
        </p:nvSpPr>
        <p:spPr>
          <a:xfrm>
            <a:off x="628650" y="274637"/>
            <a:ext cx="7886700" cy="99377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3300" u="none" cap="none" strike="noStrike">
                <a:solidFill>
                  <a:schemeClr val="dk1"/>
                </a:solidFill>
                <a:latin typeface="Calibri"/>
                <a:ea typeface="Calibri"/>
                <a:cs typeface="Calibri"/>
                <a:sym typeface="Calibri"/>
              </a:defRPr>
            </a:lvl9pPr>
          </a:lstStyle>
          <a:p/>
        </p:txBody>
      </p:sp>
      <p:sp>
        <p:nvSpPr>
          <p:cNvPr id="84" name="Google Shape;84;p32"/>
          <p:cNvSpPr txBox="1"/>
          <p:nvPr>
            <p:ph idx="1" type="body"/>
          </p:nvPr>
        </p:nvSpPr>
        <p:spPr>
          <a:xfrm>
            <a:off x="628650" y="1370012"/>
            <a:ext cx="7886700" cy="3262312"/>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61950" lvl="1" marL="914400" marR="0" rtl="0" algn="l">
              <a:lnSpc>
                <a:spcPct val="90000"/>
              </a:lnSpc>
              <a:spcBef>
                <a:spcPts val="3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3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5" name="Google Shape;85;p32"/>
          <p:cNvSpPr txBox="1"/>
          <p:nvPr>
            <p:ph idx="10" type="dt"/>
          </p:nvPr>
        </p:nvSpPr>
        <p:spPr>
          <a:xfrm>
            <a:off x="628650" y="4767262"/>
            <a:ext cx="20574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86" name="Google Shape;86;p32"/>
          <p:cNvSpPr txBox="1"/>
          <p:nvPr>
            <p:ph idx="11" type="ftr"/>
          </p:nvPr>
        </p:nvSpPr>
        <p:spPr>
          <a:xfrm>
            <a:off x="3028950" y="4767262"/>
            <a:ext cx="3086100" cy="274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87" name="Google Shape;87;p32"/>
          <p:cNvSpPr txBox="1"/>
          <p:nvPr>
            <p:ph idx="12" type="sldNum"/>
          </p:nvPr>
        </p:nvSpPr>
        <p:spPr>
          <a:xfrm>
            <a:off x="6457950" y="4767262"/>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2.jpg"/><Relationship Id="rId8"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68.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18.png"/><Relationship Id="rId11" Type="http://schemas.openxmlformats.org/officeDocument/2006/relationships/image" Target="../media/image31.png"/><Relationship Id="rId10" Type="http://schemas.openxmlformats.org/officeDocument/2006/relationships/image" Target="../media/image33.png"/><Relationship Id="rId9"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9.jpg"/><Relationship Id="rId7" Type="http://schemas.openxmlformats.org/officeDocument/2006/relationships/image" Target="../media/image42.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60.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60.png"/><Relationship Id="rId5" Type="http://schemas.openxmlformats.org/officeDocument/2006/relationships/image" Target="../media/image41.jpg"/><Relationship Id="rId6" Type="http://schemas.openxmlformats.org/officeDocument/2006/relationships/image" Target="../media/image71.png"/><Relationship Id="rId7"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4.png"/><Relationship Id="rId7" Type="http://schemas.openxmlformats.org/officeDocument/2006/relationships/image" Target="../media/image49.jpg"/><Relationship Id="rId8"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43.png"/><Relationship Id="rId5" Type="http://schemas.openxmlformats.org/officeDocument/2006/relationships/image" Target="../media/image61.jpg"/><Relationship Id="rId6" Type="http://schemas.openxmlformats.org/officeDocument/2006/relationships/image" Target="../media/image6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59.png"/><Relationship Id="rId5" Type="http://schemas.openxmlformats.org/officeDocument/2006/relationships/image" Target="../media/image52.png"/><Relationship Id="rId6"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58.png"/><Relationship Id="rId5"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55.jpg"/><Relationship Id="rId5" Type="http://schemas.openxmlformats.org/officeDocument/2006/relationships/image" Target="../media/image56.jpg"/><Relationship Id="rId6"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63.png"/><Relationship Id="rId5" Type="http://schemas.openxmlformats.org/officeDocument/2006/relationships/image" Target="../media/image6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73.png"/><Relationship Id="rId5"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69.png"/><Relationship Id="rId5"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hyperlink" Target="http://drive.google.com/file/d/1OlGp1dnDZ9oIrNJUOJeJjk5iANg3spnv/view" TargetMode="External"/><Relationship Id="rId5" Type="http://schemas.openxmlformats.org/officeDocument/2006/relationships/image" Target="../media/image6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66.png"/><Relationship Id="rId5" Type="http://schemas.openxmlformats.org/officeDocument/2006/relationships/image" Target="../media/image78.png"/><Relationship Id="rId6" Type="http://schemas.openxmlformats.org/officeDocument/2006/relationships/image" Target="../media/image72.png"/><Relationship Id="rId7" Type="http://schemas.openxmlformats.org/officeDocument/2006/relationships/image" Target="../media/image76.png"/><Relationship Id="rId8"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79.jpg"/><Relationship Id="rId5"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www.waveshare.com/wiki/SX1262_868M_LoRa_HAT" TargetMode="External"/><Relationship Id="rId4" Type="http://schemas.openxmlformats.org/officeDocument/2006/relationships/hyperlink" Target="https://www.spotpear.com/index/study/detail/id/244.html" TargetMode="External"/><Relationship Id="rId11" Type="http://schemas.openxmlformats.org/officeDocument/2006/relationships/hyperlink" Target="https://automaticaddison.com/2-way-communication-between-raspberry-pi-and-arduino/" TargetMode="External"/><Relationship Id="rId10" Type="http://schemas.openxmlformats.org/officeDocument/2006/relationships/hyperlink" Target="https://github.com/jurasofish/multilateration/pulse" TargetMode="External"/><Relationship Id="rId9" Type="http://schemas.openxmlformats.org/officeDocument/2006/relationships/hyperlink" Target="https://www.dexterindustries.com/howto/connecting-raspberry-pi-without-monitor-beginners/" TargetMode="External"/><Relationship Id="rId5" Type="http://schemas.openxmlformats.org/officeDocument/2006/relationships/hyperlink" Target="https://shop.sb-components.co.uk/blogs/posts/getting-started-with-lora-hat-for-raspberry-pi" TargetMode="External"/><Relationship Id="rId6" Type="http://schemas.openxmlformats.org/officeDocument/2006/relationships/hyperlink" Target="https://www.thethingsnetwork.org/forum/t/gateway-sx-1262/48750" TargetMode="External"/><Relationship Id="rId7" Type="http://schemas.openxmlformats.org/officeDocument/2006/relationships/hyperlink" Target="https://forums.tomshardware.com/faq/how-to-change-default-internet-connection-sharing-ip-address-range.1606758/" TargetMode="External"/><Relationship Id="rId8" Type="http://schemas.openxmlformats.org/officeDocument/2006/relationships/hyperlink" Target="https://spin.atomicobject.com/2019/06/09/raspberry-pi-laptop-displa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https://www.totalphase.com/blog/2022/01/understanding-differences-between-uart-and-usb/" TargetMode="External"/><Relationship Id="rId4" Type="http://schemas.openxmlformats.org/officeDocument/2006/relationships/hyperlink" Target="https://www.youtube.com/watch?v=4_HUlAFlxwU" TargetMode="External"/><Relationship Id="rId11" Type="http://schemas.openxmlformats.org/officeDocument/2006/relationships/hyperlink" Target="https://www.youtube.com/watch?v=RhG1kfDBhgM" TargetMode="External"/><Relationship Id="rId10" Type="http://schemas.openxmlformats.org/officeDocument/2006/relationships/hyperlink" Target="https://docs.mapbox.com/unity/maps/guides/" TargetMode="External"/><Relationship Id="rId9" Type="http://schemas.openxmlformats.org/officeDocument/2006/relationships/hyperlink" Target="https://docs.python.org/3/library/datetime.html" TargetMode="External"/><Relationship Id="rId5" Type="http://schemas.openxmlformats.org/officeDocument/2006/relationships/hyperlink" Target="https://developers.google.com/maps/documentation/gaming/concepts_musk" TargetMode="External"/><Relationship Id="rId6" Type="http://schemas.openxmlformats.org/officeDocument/2006/relationships/hyperlink" Target="https://medium.com/everdevs-community/a-guide-to-using-googles-new-maps-sdk-for-unity-3d-ed1d68b2305e" TargetMode="External"/><Relationship Id="rId7" Type="http://schemas.openxmlformats.org/officeDocument/2006/relationships/hyperlink" Target="https://medium.com/unity-nodejs/websocket-client-server-unity-nodejs-e33604c6a006" TargetMode="External"/><Relationship Id="rId8" Type="http://schemas.openxmlformats.org/officeDocument/2006/relationships/hyperlink" Target="https://docs.sympy.org/latest/tutorials/intro-tutorial/index.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
          <p:cNvSpPr/>
          <p:nvPr/>
        </p:nvSpPr>
        <p:spPr>
          <a:xfrm>
            <a:off x="3600174" y="0"/>
            <a:ext cx="5543831" cy="5143500"/>
          </a:xfrm>
          <a:custGeom>
            <a:rect b="b" l="l" r="r" t="t"/>
            <a:pathLst>
              <a:path extrusionOk="0" h="5143500" w="5145087">
                <a:moveTo>
                  <a:pt x="2104771" y="0"/>
                </a:moveTo>
                <a:lnTo>
                  <a:pt x="5145087" y="0"/>
                </a:lnTo>
                <a:lnTo>
                  <a:pt x="5145087" y="0"/>
                </a:lnTo>
                <a:lnTo>
                  <a:pt x="5145087" y="3038728"/>
                </a:lnTo>
                <a:cubicBezTo>
                  <a:pt x="5145087" y="4201161"/>
                  <a:pt x="4202749" y="5143499"/>
                  <a:pt x="3040316" y="5143499"/>
                </a:cubicBezTo>
                <a:lnTo>
                  <a:pt x="0" y="5143500"/>
                </a:lnTo>
                <a:lnTo>
                  <a:pt x="0" y="5143500"/>
                </a:lnTo>
                <a:lnTo>
                  <a:pt x="0" y="2104771"/>
                </a:lnTo>
                <a:cubicBezTo>
                  <a:pt x="0" y="942338"/>
                  <a:pt x="942338" y="0"/>
                  <a:pt x="2104771" y="0"/>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101" name="Google Shape;101;p1"/>
          <p:cNvPicPr preferRelativeResize="0"/>
          <p:nvPr/>
        </p:nvPicPr>
        <p:blipFill rotWithShape="1">
          <a:blip r:embed="rId3">
            <a:alphaModFix/>
          </a:blip>
          <a:srcRect b="0" l="0" r="0" t="0"/>
          <a:stretch/>
        </p:blipFill>
        <p:spPr>
          <a:xfrm>
            <a:off x="3921876" y="2297433"/>
            <a:ext cx="590746" cy="548640"/>
          </a:xfrm>
          <a:prstGeom prst="rect">
            <a:avLst/>
          </a:prstGeom>
          <a:noFill/>
          <a:ln>
            <a:noFill/>
          </a:ln>
        </p:spPr>
      </p:pic>
      <p:grpSp>
        <p:nvGrpSpPr>
          <p:cNvPr id="102" name="Google Shape;102;p1"/>
          <p:cNvGrpSpPr/>
          <p:nvPr/>
        </p:nvGrpSpPr>
        <p:grpSpPr>
          <a:xfrm>
            <a:off x="3736292" y="1966400"/>
            <a:ext cx="5407712" cy="1126916"/>
            <a:chOff x="71736" y="2081020"/>
            <a:chExt cx="5022954" cy="1126690"/>
          </a:xfrm>
        </p:grpSpPr>
        <p:sp>
          <p:nvSpPr>
            <p:cNvPr id="103" name="Google Shape;103;p1"/>
            <p:cNvSpPr txBox="1"/>
            <p:nvPr/>
          </p:nvSpPr>
          <p:spPr>
            <a:xfrm>
              <a:off x="1148490" y="2081020"/>
              <a:ext cx="3946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800"/>
                <a:buFont typeface="Arial"/>
                <a:buNone/>
              </a:pPr>
              <a:r>
                <a:rPr b="1" lang="en-US" sz="2000">
                  <a:solidFill>
                    <a:srgbClr val="DBB76C"/>
                  </a:solidFill>
                </a:rPr>
                <a:t>LoRaWAN implementation for acoustic localization of coyotes</a:t>
              </a:r>
              <a:endParaRPr b="0" i="0" sz="2000" u="none" cap="none" strike="noStrike">
                <a:solidFill>
                  <a:srgbClr val="000000"/>
                </a:solidFill>
                <a:latin typeface="Arial"/>
                <a:ea typeface="Arial"/>
                <a:cs typeface="Arial"/>
                <a:sym typeface="Arial"/>
              </a:endParaRPr>
            </a:p>
          </p:txBody>
        </p:sp>
        <p:sp>
          <p:nvSpPr>
            <p:cNvPr id="104" name="Google Shape;104;p1"/>
            <p:cNvSpPr txBox="1"/>
            <p:nvPr/>
          </p:nvSpPr>
          <p:spPr>
            <a:xfrm>
              <a:off x="3123050" y="2838410"/>
              <a:ext cx="19716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DBB76C"/>
                </a:buClr>
                <a:buSzPts val="2000"/>
                <a:buFont typeface="Arial"/>
                <a:buNone/>
              </a:pPr>
              <a:r>
                <a:rPr b="1" i="0" lang="en-US" sz="1800" u="none" cap="none" strike="noStrike">
                  <a:solidFill>
                    <a:srgbClr val="DBB76C"/>
                  </a:solidFill>
                  <a:latin typeface="Arial"/>
                  <a:ea typeface="Arial"/>
                  <a:cs typeface="Arial"/>
                  <a:sym typeface="Arial"/>
                </a:rPr>
                <a:t>Team Coyote1</a:t>
              </a:r>
              <a:endParaRPr b="1" i="0" sz="1800" u="none" cap="none" strike="noStrike">
                <a:solidFill>
                  <a:srgbClr val="DBB76C"/>
                </a:solidFill>
                <a:latin typeface="Arial"/>
                <a:ea typeface="Arial"/>
                <a:cs typeface="Arial"/>
                <a:sym typeface="Arial"/>
              </a:endParaRPr>
            </a:p>
          </p:txBody>
        </p:sp>
        <p:cxnSp>
          <p:nvCxnSpPr>
            <p:cNvPr id="105" name="Google Shape;105;p1"/>
            <p:cNvCxnSpPr/>
            <p:nvPr/>
          </p:nvCxnSpPr>
          <p:spPr>
            <a:xfrm flipH="1" rot="10800000">
              <a:off x="1148480" y="2789028"/>
              <a:ext cx="3906300" cy="6600"/>
            </a:xfrm>
            <a:prstGeom prst="straightConnector1">
              <a:avLst/>
            </a:prstGeom>
            <a:noFill/>
            <a:ln cap="flat" cmpd="sng" w="9525">
              <a:solidFill>
                <a:srgbClr val="DBB76C"/>
              </a:solidFill>
              <a:prstDash val="solid"/>
              <a:miter lim="800000"/>
              <a:headEnd len="sm" w="sm" type="none"/>
              <a:tailEnd len="sm" w="sm" type="none"/>
            </a:ln>
          </p:spPr>
        </p:cxnSp>
        <p:sp>
          <p:nvSpPr>
            <p:cNvPr id="106" name="Google Shape;106;p1"/>
            <p:cNvSpPr/>
            <p:nvPr/>
          </p:nvSpPr>
          <p:spPr>
            <a:xfrm>
              <a:off x="71736" y="2206818"/>
              <a:ext cx="900982" cy="900982"/>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grpSp>
      <p:sp>
        <p:nvSpPr>
          <p:cNvPr id="107" name="Google Shape;107;p1"/>
          <p:cNvSpPr txBox="1"/>
          <p:nvPr/>
        </p:nvSpPr>
        <p:spPr>
          <a:xfrm>
            <a:off x="-2" y="4897200"/>
            <a:ext cx="29115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000" u="none" cap="none" strike="noStrike">
                <a:solidFill>
                  <a:srgbClr val="DBB76C"/>
                </a:solidFill>
                <a:latin typeface="Arial"/>
                <a:ea typeface="Arial"/>
                <a:cs typeface="Arial"/>
                <a:sym typeface="Arial"/>
              </a:rPr>
              <a:t>2022 KSW Fall Program - Final </a:t>
            </a:r>
            <a:r>
              <a:rPr lang="en-US" sz="1000">
                <a:solidFill>
                  <a:srgbClr val="DBB76C"/>
                </a:solidFill>
              </a:rPr>
              <a:t>Presentation</a:t>
            </a:r>
            <a:endParaRPr b="0" i="0" sz="1000" u="none" cap="none" strike="noStrike">
              <a:solidFill>
                <a:srgbClr val="DBB76C"/>
              </a:solidFill>
              <a:latin typeface="Arial"/>
              <a:ea typeface="Arial"/>
              <a:cs typeface="Arial"/>
              <a:sym typeface="Arial"/>
            </a:endParaRPr>
          </a:p>
        </p:txBody>
      </p:sp>
    </p:spTree>
  </p:cSld>
  <p:clrMapOvr>
    <a:masterClrMapping/>
  </p:clrMapOvr>
  <p:transition>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69eb1a65cb_0_95"/>
          <p:cNvSpPr txBox="1"/>
          <p:nvPr/>
        </p:nvSpPr>
        <p:spPr>
          <a:xfrm>
            <a:off x="533400" y="79375"/>
            <a:ext cx="4260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1.</a:t>
            </a:r>
            <a:r>
              <a:rPr b="1" lang="en-US" sz="2000">
                <a:solidFill>
                  <a:srgbClr val="DBB76C"/>
                </a:solidFill>
              </a:rPr>
              <a:t>2</a:t>
            </a:r>
            <a:r>
              <a:rPr b="1" i="0" lang="en-US" sz="2000" u="none" cap="none" strike="noStrike">
                <a:solidFill>
                  <a:srgbClr val="DBB76C"/>
                </a:solidFill>
                <a:latin typeface="Arial"/>
                <a:ea typeface="Arial"/>
                <a:cs typeface="Arial"/>
                <a:sym typeface="Arial"/>
              </a:rPr>
              <a:t> New Project Architecture</a:t>
            </a:r>
            <a:endParaRPr b="0" i="0" sz="1400" u="none" cap="none" strike="noStrike">
              <a:solidFill>
                <a:srgbClr val="000000"/>
              </a:solidFill>
              <a:latin typeface="Arial"/>
              <a:ea typeface="Arial"/>
              <a:cs typeface="Arial"/>
              <a:sym typeface="Arial"/>
            </a:endParaRPr>
          </a:p>
        </p:txBody>
      </p:sp>
      <p:sp>
        <p:nvSpPr>
          <p:cNvPr id="275" name="Google Shape;275;g169eb1a65cb_0_95"/>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276" name="Google Shape;276;g169eb1a65cb_0_95"/>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sp>
        <p:nvSpPr>
          <p:cNvPr id="277" name="Google Shape;277;g169eb1a65cb_0_95"/>
          <p:cNvSpPr/>
          <p:nvPr/>
        </p:nvSpPr>
        <p:spPr>
          <a:xfrm>
            <a:off x="88425" y="973800"/>
            <a:ext cx="4192500" cy="30924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l">
              <a:spcBef>
                <a:spcPts val="0"/>
              </a:spcBef>
              <a:spcAft>
                <a:spcPts val="0"/>
              </a:spcAft>
              <a:buNone/>
            </a:pPr>
            <a:r>
              <a:rPr b="1" i="1" lang="en-US" sz="1700"/>
              <a:t>       The Things Stack</a:t>
            </a:r>
            <a:endParaRPr b="1" i="1" sz="1700"/>
          </a:p>
          <a:p>
            <a:pPr indent="0" lvl="0" marL="0" rtl="0" algn="l">
              <a:spcBef>
                <a:spcPts val="0"/>
              </a:spcBef>
              <a:spcAft>
                <a:spcPts val="0"/>
              </a:spcAft>
              <a:buNone/>
            </a:pPr>
            <a:r>
              <a:t/>
            </a:r>
            <a:endParaRPr sz="1700"/>
          </a:p>
          <a:p>
            <a:pPr indent="0" lvl="0" marL="2743200" rtl="0" algn="l">
              <a:spcBef>
                <a:spcPts val="0"/>
              </a:spcBef>
              <a:spcAft>
                <a:spcPts val="0"/>
              </a:spcAft>
              <a:buNone/>
            </a:pPr>
            <a:r>
              <a:t/>
            </a:r>
            <a:endParaRPr sz="1700"/>
          </a:p>
          <a:p>
            <a:pPr indent="0" lvl="0" marL="2743200" rtl="0" algn="l">
              <a:spcBef>
                <a:spcPts val="0"/>
              </a:spcBef>
              <a:spcAft>
                <a:spcPts val="0"/>
              </a:spcAft>
              <a:buNone/>
            </a:pPr>
            <a:r>
              <a:t/>
            </a:r>
            <a:endParaRPr sz="1700"/>
          </a:p>
          <a:p>
            <a:pPr indent="0" lvl="0" marL="2743200" rtl="0" algn="l">
              <a:spcBef>
                <a:spcPts val="0"/>
              </a:spcBef>
              <a:spcAft>
                <a:spcPts val="0"/>
              </a:spcAft>
              <a:buNone/>
            </a:pPr>
            <a:r>
              <a:rPr lang="en-US" sz="1700"/>
              <a:t> </a:t>
            </a:r>
            <a:endParaRPr sz="1700"/>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
        <p:nvSpPr>
          <p:cNvPr id="278" name="Google Shape;278;g169eb1a65cb_0_95"/>
          <p:cNvSpPr/>
          <p:nvPr/>
        </p:nvSpPr>
        <p:spPr>
          <a:xfrm>
            <a:off x="3000338" y="2337513"/>
            <a:ext cx="1188600" cy="475200"/>
          </a:xfrm>
          <a:prstGeom prst="flowChartDelay">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Gateway</a:t>
            </a:r>
            <a:endParaRPr b="1" sz="1500"/>
          </a:p>
        </p:txBody>
      </p:sp>
      <p:cxnSp>
        <p:nvCxnSpPr>
          <p:cNvPr id="279" name="Google Shape;279;g169eb1a65cb_0_95"/>
          <p:cNvCxnSpPr>
            <a:stCxn id="280" idx="3"/>
            <a:endCxn id="278" idx="1"/>
          </p:cNvCxnSpPr>
          <p:nvPr/>
        </p:nvCxnSpPr>
        <p:spPr>
          <a:xfrm flipH="1" rot="10800000">
            <a:off x="2086838" y="2575113"/>
            <a:ext cx="913500" cy="7800"/>
          </a:xfrm>
          <a:prstGeom prst="straightConnector1">
            <a:avLst/>
          </a:prstGeom>
          <a:noFill/>
          <a:ln cap="flat" cmpd="sng" w="9525">
            <a:solidFill>
              <a:srgbClr val="595959"/>
            </a:solidFill>
            <a:prstDash val="solid"/>
            <a:round/>
            <a:headEnd len="med" w="med" type="none"/>
            <a:tailEnd len="med" w="med" type="triangle"/>
          </a:ln>
        </p:spPr>
      </p:cxnSp>
      <p:cxnSp>
        <p:nvCxnSpPr>
          <p:cNvPr id="281" name="Google Shape;281;g169eb1a65cb_0_95"/>
          <p:cNvCxnSpPr>
            <a:stCxn id="282" idx="3"/>
            <a:endCxn id="278" idx="1"/>
          </p:cNvCxnSpPr>
          <p:nvPr/>
        </p:nvCxnSpPr>
        <p:spPr>
          <a:xfrm flipH="1" rot="10800000">
            <a:off x="2086838" y="2575113"/>
            <a:ext cx="913500" cy="835200"/>
          </a:xfrm>
          <a:prstGeom prst="straightConnector1">
            <a:avLst/>
          </a:prstGeom>
          <a:noFill/>
          <a:ln cap="flat" cmpd="sng" w="9525">
            <a:solidFill>
              <a:srgbClr val="595959"/>
            </a:solidFill>
            <a:prstDash val="solid"/>
            <a:round/>
            <a:headEnd len="med" w="med" type="none"/>
            <a:tailEnd len="med" w="med" type="triangle"/>
          </a:ln>
        </p:spPr>
      </p:cxnSp>
      <p:sp>
        <p:nvSpPr>
          <p:cNvPr id="283" name="Google Shape;283;g169eb1a65cb_0_95"/>
          <p:cNvSpPr txBox="1"/>
          <p:nvPr/>
        </p:nvSpPr>
        <p:spPr>
          <a:xfrm>
            <a:off x="2479848" y="1730301"/>
            <a:ext cx="108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LoRaWAN</a:t>
            </a:r>
            <a:endParaRPr b="1"/>
          </a:p>
          <a:p>
            <a:pPr indent="0" lvl="0" marL="0" rtl="0" algn="ctr">
              <a:spcBef>
                <a:spcPts val="0"/>
              </a:spcBef>
              <a:spcAft>
                <a:spcPts val="0"/>
              </a:spcAft>
              <a:buNone/>
            </a:pPr>
            <a:r>
              <a:rPr b="1" lang="en-US"/>
              <a:t>(ESP32)</a:t>
            </a:r>
            <a:endParaRPr b="1"/>
          </a:p>
        </p:txBody>
      </p:sp>
      <p:sp>
        <p:nvSpPr>
          <p:cNvPr id="284" name="Google Shape;284;g169eb1a65cb_0_95"/>
          <p:cNvSpPr txBox="1"/>
          <p:nvPr/>
        </p:nvSpPr>
        <p:spPr>
          <a:xfrm>
            <a:off x="4232947" y="2249826"/>
            <a:ext cx="10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rPr>
              <a:t>MQTT</a:t>
            </a:r>
            <a:endParaRPr b="1">
              <a:solidFill>
                <a:schemeClr val="lt1"/>
              </a:solidFill>
            </a:endParaRPr>
          </a:p>
        </p:txBody>
      </p:sp>
      <p:cxnSp>
        <p:nvCxnSpPr>
          <p:cNvPr id="285" name="Google Shape;285;g169eb1a65cb_0_95"/>
          <p:cNvCxnSpPr>
            <a:stCxn id="278" idx="3"/>
          </p:cNvCxnSpPr>
          <p:nvPr/>
        </p:nvCxnSpPr>
        <p:spPr>
          <a:xfrm>
            <a:off x="4188938" y="2575113"/>
            <a:ext cx="731400" cy="7800"/>
          </a:xfrm>
          <a:prstGeom prst="straightConnector1">
            <a:avLst/>
          </a:prstGeom>
          <a:noFill/>
          <a:ln cap="flat" cmpd="sng" w="9525">
            <a:solidFill>
              <a:schemeClr val="lt1"/>
            </a:solidFill>
            <a:prstDash val="solid"/>
            <a:round/>
            <a:headEnd len="med" w="med" type="none"/>
            <a:tailEnd len="med" w="med" type="triangle"/>
          </a:ln>
        </p:spPr>
      </p:cxnSp>
      <p:sp>
        <p:nvSpPr>
          <p:cNvPr id="286" name="Google Shape;286;g169eb1a65cb_0_95"/>
          <p:cNvSpPr/>
          <p:nvPr/>
        </p:nvSpPr>
        <p:spPr>
          <a:xfrm>
            <a:off x="4920350" y="2224950"/>
            <a:ext cx="1774800" cy="708000"/>
          </a:xfrm>
          <a:prstGeom prst="rect">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Localization</a:t>
            </a:r>
            <a:endParaRPr b="1" sz="1500"/>
          </a:p>
        </p:txBody>
      </p:sp>
      <p:sp>
        <p:nvSpPr>
          <p:cNvPr id="287" name="Google Shape;287;g169eb1a65cb_0_95"/>
          <p:cNvSpPr/>
          <p:nvPr/>
        </p:nvSpPr>
        <p:spPr>
          <a:xfrm>
            <a:off x="7443750" y="3410300"/>
            <a:ext cx="1524600" cy="820800"/>
          </a:xfrm>
          <a:prstGeom prst="rect">
            <a:avLst/>
          </a:prstGeom>
          <a:solidFill>
            <a:srgbClr val="45818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Unity</a:t>
            </a:r>
            <a:endParaRPr b="1" sz="1500"/>
          </a:p>
          <a:p>
            <a:pPr indent="0" lvl="0" marL="0" rtl="0" algn="ctr">
              <a:spcBef>
                <a:spcPts val="0"/>
              </a:spcBef>
              <a:spcAft>
                <a:spcPts val="0"/>
              </a:spcAft>
              <a:buNone/>
            </a:pPr>
            <a:r>
              <a:rPr b="1" lang="en-US" sz="1500"/>
              <a:t>(Visualization)</a:t>
            </a:r>
            <a:endParaRPr b="1" sz="1500"/>
          </a:p>
        </p:txBody>
      </p:sp>
      <p:cxnSp>
        <p:nvCxnSpPr>
          <p:cNvPr id="288" name="Google Shape;288;g169eb1a65cb_0_95"/>
          <p:cNvCxnSpPr/>
          <p:nvPr/>
        </p:nvCxnSpPr>
        <p:spPr>
          <a:xfrm flipH="1" rot="10800000">
            <a:off x="6695105" y="2646417"/>
            <a:ext cx="1005000" cy="3600"/>
          </a:xfrm>
          <a:prstGeom prst="straightConnector1">
            <a:avLst/>
          </a:prstGeom>
          <a:noFill/>
          <a:ln cap="flat" cmpd="sng" w="9525">
            <a:solidFill>
              <a:schemeClr val="lt1"/>
            </a:solidFill>
            <a:prstDash val="solid"/>
            <a:round/>
            <a:headEnd len="med" w="med" type="none"/>
            <a:tailEnd len="med" w="med" type="triangle"/>
          </a:ln>
        </p:spPr>
      </p:cxnSp>
      <p:sp>
        <p:nvSpPr>
          <p:cNvPr id="289" name="Google Shape;289;g169eb1a65cb_0_95"/>
          <p:cNvSpPr txBox="1"/>
          <p:nvPr/>
        </p:nvSpPr>
        <p:spPr>
          <a:xfrm>
            <a:off x="6547346" y="2249825"/>
            <a:ext cx="126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rPr>
              <a:t>websocket</a:t>
            </a:r>
            <a:endParaRPr b="1">
              <a:solidFill>
                <a:schemeClr val="lt1"/>
              </a:solidFill>
            </a:endParaRPr>
          </a:p>
        </p:txBody>
      </p:sp>
      <p:cxnSp>
        <p:nvCxnSpPr>
          <p:cNvPr id="290" name="Google Shape;290;g169eb1a65cb_0_95"/>
          <p:cNvCxnSpPr>
            <a:stCxn id="291" idx="3"/>
            <a:endCxn id="278" idx="1"/>
          </p:cNvCxnSpPr>
          <p:nvPr/>
        </p:nvCxnSpPr>
        <p:spPr>
          <a:xfrm>
            <a:off x="2377850" y="1755350"/>
            <a:ext cx="622500" cy="819900"/>
          </a:xfrm>
          <a:prstGeom prst="straightConnector1">
            <a:avLst/>
          </a:prstGeom>
          <a:noFill/>
          <a:ln cap="flat" cmpd="sng" w="9525">
            <a:solidFill>
              <a:srgbClr val="595959"/>
            </a:solidFill>
            <a:prstDash val="solid"/>
            <a:round/>
            <a:headEnd len="med" w="med" type="none"/>
            <a:tailEnd len="med" w="med" type="triangle"/>
          </a:ln>
        </p:spPr>
      </p:cxnSp>
      <p:sp>
        <p:nvSpPr>
          <p:cNvPr id="291" name="Google Shape;291;g169eb1a65cb_0_95"/>
          <p:cNvSpPr/>
          <p:nvPr/>
        </p:nvSpPr>
        <p:spPr>
          <a:xfrm>
            <a:off x="312050" y="1380200"/>
            <a:ext cx="2065800" cy="75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Raspberrypi</a:t>
            </a:r>
            <a:endParaRPr b="1" sz="1300"/>
          </a:p>
          <a:p>
            <a:pPr indent="0" lvl="0" marL="0" rtl="0" algn="ctr">
              <a:spcBef>
                <a:spcPts val="0"/>
              </a:spcBef>
              <a:spcAft>
                <a:spcPts val="0"/>
              </a:spcAft>
              <a:buNone/>
            </a:pPr>
            <a:r>
              <a:t/>
            </a:r>
            <a:endParaRPr b="1" sz="1300"/>
          </a:p>
          <a:p>
            <a:pPr indent="0" lvl="0" marL="0" rtl="0" algn="ctr">
              <a:spcBef>
                <a:spcPts val="0"/>
              </a:spcBef>
              <a:spcAft>
                <a:spcPts val="0"/>
              </a:spcAft>
              <a:buNone/>
            </a:pPr>
            <a:r>
              <a:t/>
            </a:r>
            <a:endParaRPr b="1" sz="1300"/>
          </a:p>
        </p:txBody>
      </p:sp>
      <p:sp>
        <p:nvSpPr>
          <p:cNvPr id="292" name="Google Shape;292;g169eb1a65cb_0_95"/>
          <p:cNvSpPr/>
          <p:nvPr/>
        </p:nvSpPr>
        <p:spPr>
          <a:xfrm>
            <a:off x="1349550" y="1735875"/>
            <a:ext cx="941100" cy="3027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t>Machine Learning</a:t>
            </a:r>
            <a:endParaRPr b="1" sz="1100"/>
          </a:p>
        </p:txBody>
      </p:sp>
      <p:sp>
        <p:nvSpPr>
          <p:cNvPr id="293" name="Google Shape;293;g169eb1a65cb_0_95"/>
          <p:cNvSpPr/>
          <p:nvPr/>
        </p:nvSpPr>
        <p:spPr>
          <a:xfrm>
            <a:off x="375450" y="1735875"/>
            <a:ext cx="870900" cy="3027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t>Acoustic </a:t>
            </a:r>
            <a:endParaRPr b="1" sz="1100"/>
          </a:p>
          <a:p>
            <a:pPr indent="0" lvl="0" marL="0" rtl="0" algn="ctr">
              <a:spcBef>
                <a:spcPts val="0"/>
              </a:spcBef>
              <a:spcAft>
                <a:spcPts val="0"/>
              </a:spcAft>
              <a:buNone/>
            </a:pPr>
            <a:r>
              <a:rPr b="1" lang="en-US" sz="1100"/>
              <a:t>sensor</a:t>
            </a:r>
            <a:endParaRPr b="1" sz="1100"/>
          </a:p>
        </p:txBody>
      </p:sp>
      <p:sp>
        <p:nvSpPr>
          <p:cNvPr id="294" name="Google Shape;294;g169eb1a65cb_0_95"/>
          <p:cNvSpPr/>
          <p:nvPr/>
        </p:nvSpPr>
        <p:spPr>
          <a:xfrm>
            <a:off x="7700100" y="2224925"/>
            <a:ext cx="1365000" cy="7080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Node.js</a:t>
            </a:r>
            <a:endParaRPr b="1" sz="1500"/>
          </a:p>
          <a:p>
            <a:pPr indent="0" lvl="0" marL="0" rtl="0" algn="ctr">
              <a:spcBef>
                <a:spcPts val="0"/>
              </a:spcBef>
              <a:spcAft>
                <a:spcPts val="0"/>
              </a:spcAft>
              <a:buNone/>
            </a:pPr>
            <a:r>
              <a:rPr b="1" lang="en-US" sz="1500"/>
              <a:t>(Server)</a:t>
            </a:r>
            <a:endParaRPr b="1" sz="1500"/>
          </a:p>
        </p:txBody>
      </p:sp>
      <p:cxnSp>
        <p:nvCxnSpPr>
          <p:cNvPr id="295" name="Google Shape;295;g169eb1a65cb_0_95"/>
          <p:cNvCxnSpPr>
            <a:stCxn id="294" idx="2"/>
            <a:endCxn id="287" idx="0"/>
          </p:cNvCxnSpPr>
          <p:nvPr/>
        </p:nvCxnSpPr>
        <p:spPr>
          <a:xfrm flipH="1">
            <a:off x="8206200" y="2932925"/>
            <a:ext cx="176400" cy="477300"/>
          </a:xfrm>
          <a:prstGeom prst="straightConnector1">
            <a:avLst/>
          </a:prstGeom>
          <a:noFill/>
          <a:ln cap="flat" cmpd="sng" w="9525">
            <a:solidFill>
              <a:schemeClr val="lt1"/>
            </a:solidFill>
            <a:prstDash val="solid"/>
            <a:round/>
            <a:headEnd len="med" w="med" type="none"/>
            <a:tailEnd len="med" w="med" type="triangle"/>
          </a:ln>
        </p:spPr>
      </p:cxnSp>
      <p:sp>
        <p:nvSpPr>
          <p:cNvPr id="296" name="Google Shape;296;g169eb1a65cb_0_95"/>
          <p:cNvSpPr/>
          <p:nvPr/>
        </p:nvSpPr>
        <p:spPr>
          <a:xfrm>
            <a:off x="312050" y="2203875"/>
            <a:ext cx="2065800" cy="75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Raspberrypi</a:t>
            </a:r>
            <a:endParaRPr b="1" sz="1300"/>
          </a:p>
          <a:p>
            <a:pPr indent="0" lvl="0" marL="0" rtl="0" algn="ctr">
              <a:spcBef>
                <a:spcPts val="0"/>
              </a:spcBef>
              <a:spcAft>
                <a:spcPts val="0"/>
              </a:spcAft>
              <a:buNone/>
            </a:pPr>
            <a:r>
              <a:t/>
            </a:r>
            <a:endParaRPr b="1" sz="1300"/>
          </a:p>
          <a:p>
            <a:pPr indent="0" lvl="0" marL="0" rtl="0" algn="ctr">
              <a:spcBef>
                <a:spcPts val="0"/>
              </a:spcBef>
              <a:spcAft>
                <a:spcPts val="0"/>
              </a:spcAft>
              <a:buNone/>
            </a:pPr>
            <a:r>
              <a:t/>
            </a:r>
            <a:endParaRPr b="1" sz="1300"/>
          </a:p>
        </p:txBody>
      </p:sp>
      <p:sp>
        <p:nvSpPr>
          <p:cNvPr id="297" name="Google Shape;297;g169eb1a65cb_0_95"/>
          <p:cNvSpPr/>
          <p:nvPr/>
        </p:nvSpPr>
        <p:spPr>
          <a:xfrm>
            <a:off x="1349550" y="2559550"/>
            <a:ext cx="941100" cy="3027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t>Machine Learning</a:t>
            </a:r>
            <a:endParaRPr b="1" sz="1100"/>
          </a:p>
        </p:txBody>
      </p:sp>
      <p:sp>
        <p:nvSpPr>
          <p:cNvPr id="298" name="Google Shape;298;g169eb1a65cb_0_95"/>
          <p:cNvSpPr/>
          <p:nvPr/>
        </p:nvSpPr>
        <p:spPr>
          <a:xfrm>
            <a:off x="375450" y="2559550"/>
            <a:ext cx="870900" cy="3027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t>Acoustic </a:t>
            </a:r>
            <a:endParaRPr b="1" sz="1100"/>
          </a:p>
          <a:p>
            <a:pPr indent="0" lvl="0" marL="0" rtl="0" algn="ctr">
              <a:spcBef>
                <a:spcPts val="0"/>
              </a:spcBef>
              <a:spcAft>
                <a:spcPts val="0"/>
              </a:spcAft>
              <a:buNone/>
            </a:pPr>
            <a:r>
              <a:rPr b="1" lang="en-US" sz="1100"/>
              <a:t>sensor</a:t>
            </a:r>
            <a:endParaRPr b="1" sz="1100"/>
          </a:p>
        </p:txBody>
      </p:sp>
      <p:sp>
        <p:nvSpPr>
          <p:cNvPr id="299" name="Google Shape;299;g169eb1a65cb_0_95"/>
          <p:cNvSpPr/>
          <p:nvPr/>
        </p:nvSpPr>
        <p:spPr>
          <a:xfrm>
            <a:off x="312050" y="3119475"/>
            <a:ext cx="2065800" cy="75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Raspberrypi</a:t>
            </a:r>
            <a:endParaRPr b="1" sz="1300"/>
          </a:p>
          <a:p>
            <a:pPr indent="0" lvl="0" marL="0" rtl="0" algn="ctr">
              <a:spcBef>
                <a:spcPts val="0"/>
              </a:spcBef>
              <a:spcAft>
                <a:spcPts val="0"/>
              </a:spcAft>
              <a:buNone/>
            </a:pPr>
            <a:r>
              <a:t/>
            </a:r>
            <a:endParaRPr b="1" sz="1300"/>
          </a:p>
          <a:p>
            <a:pPr indent="0" lvl="0" marL="0" rtl="0" algn="ctr">
              <a:spcBef>
                <a:spcPts val="0"/>
              </a:spcBef>
              <a:spcAft>
                <a:spcPts val="0"/>
              </a:spcAft>
              <a:buNone/>
            </a:pPr>
            <a:r>
              <a:t/>
            </a:r>
            <a:endParaRPr b="1" sz="1300"/>
          </a:p>
        </p:txBody>
      </p:sp>
      <p:sp>
        <p:nvSpPr>
          <p:cNvPr id="300" name="Google Shape;300;g169eb1a65cb_0_95"/>
          <p:cNvSpPr/>
          <p:nvPr/>
        </p:nvSpPr>
        <p:spPr>
          <a:xfrm>
            <a:off x="1349550" y="3475150"/>
            <a:ext cx="941100" cy="3027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t>Machine Learning</a:t>
            </a:r>
            <a:endParaRPr b="1" sz="1100"/>
          </a:p>
        </p:txBody>
      </p:sp>
      <p:sp>
        <p:nvSpPr>
          <p:cNvPr id="301" name="Google Shape;301;g169eb1a65cb_0_95"/>
          <p:cNvSpPr/>
          <p:nvPr/>
        </p:nvSpPr>
        <p:spPr>
          <a:xfrm>
            <a:off x="375450" y="3475150"/>
            <a:ext cx="870900" cy="3027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t>Acoustic </a:t>
            </a:r>
            <a:endParaRPr b="1" sz="1100"/>
          </a:p>
          <a:p>
            <a:pPr indent="0" lvl="0" marL="0" rtl="0" algn="ctr">
              <a:spcBef>
                <a:spcPts val="0"/>
              </a:spcBef>
              <a:spcAft>
                <a:spcPts val="0"/>
              </a:spcAft>
              <a:buNone/>
            </a:pPr>
            <a:r>
              <a:rPr b="1" lang="en-US" sz="1100"/>
              <a:t>sensor</a:t>
            </a:r>
            <a:endParaRPr b="1"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69eb1a65cb_0_136"/>
          <p:cNvSpPr txBox="1"/>
          <p:nvPr/>
        </p:nvSpPr>
        <p:spPr>
          <a:xfrm>
            <a:off x="657673" y="227400"/>
            <a:ext cx="1947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1600"/>
              <a:buFont typeface="Arial"/>
              <a:buNone/>
            </a:pPr>
            <a:r>
              <a:rPr b="1" lang="en-US" sz="1200">
                <a:solidFill>
                  <a:srgbClr val="DBB76C"/>
                </a:solidFill>
              </a:rPr>
              <a:t>Implementation</a:t>
            </a:r>
            <a:endParaRPr b="0" i="0" sz="1200" u="none" cap="none" strike="noStrike">
              <a:solidFill>
                <a:srgbClr val="000000"/>
              </a:solidFill>
              <a:latin typeface="Arial"/>
              <a:ea typeface="Arial"/>
              <a:cs typeface="Arial"/>
              <a:sym typeface="Arial"/>
            </a:endParaRPr>
          </a:p>
        </p:txBody>
      </p:sp>
      <p:sp>
        <p:nvSpPr>
          <p:cNvPr id="307" name="Google Shape;307;g169eb1a65cb_0_136"/>
          <p:cNvSpPr/>
          <p:nvPr/>
        </p:nvSpPr>
        <p:spPr>
          <a:xfrm>
            <a:off x="227402" y="227402"/>
            <a:ext cx="430265" cy="433942"/>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308" name="Google Shape;308;g169eb1a65cb_0_136"/>
          <p:cNvSpPr txBox="1"/>
          <p:nvPr/>
        </p:nvSpPr>
        <p:spPr>
          <a:xfrm>
            <a:off x="4119562" y="1895475"/>
            <a:ext cx="9048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E1E1E"/>
              </a:buClr>
              <a:buSzPts val="4400"/>
              <a:buFont typeface="Arial"/>
              <a:buNone/>
            </a:pPr>
            <a:r>
              <a:rPr b="1" i="0" lang="en-US" sz="4400" u="none" cap="none" strike="noStrike">
                <a:solidFill>
                  <a:srgbClr val="1E1E1E"/>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309" name="Google Shape;309;g169eb1a65cb_0_136"/>
          <p:cNvSpPr txBox="1"/>
          <p:nvPr/>
        </p:nvSpPr>
        <p:spPr>
          <a:xfrm>
            <a:off x="3192462" y="3181350"/>
            <a:ext cx="2759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BB76C"/>
              </a:buClr>
              <a:buSzPts val="2400"/>
              <a:buFont typeface="Arial"/>
              <a:buNone/>
            </a:pPr>
            <a:r>
              <a:rPr b="1" lang="en-US" sz="2400">
                <a:solidFill>
                  <a:srgbClr val="DBB76C"/>
                </a:solidFill>
              </a:rPr>
              <a:t>Implementation</a:t>
            </a:r>
            <a:endParaRPr b="0" i="0" sz="1400" u="none" cap="none" strike="noStrike">
              <a:solidFill>
                <a:srgbClr val="000000"/>
              </a:solidFill>
              <a:latin typeface="Arial"/>
              <a:ea typeface="Arial"/>
              <a:cs typeface="Arial"/>
              <a:sym typeface="Arial"/>
            </a:endParaRPr>
          </a:p>
        </p:txBody>
      </p:sp>
      <p:sp>
        <p:nvSpPr>
          <p:cNvPr id="310" name="Google Shape;310;g169eb1a65cb_0_136"/>
          <p:cNvSpPr txBox="1"/>
          <p:nvPr/>
        </p:nvSpPr>
        <p:spPr>
          <a:xfrm>
            <a:off x="3921125" y="1658937"/>
            <a:ext cx="1301700" cy="1242900"/>
          </a:xfrm>
          <a:prstGeom prst="rect">
            <a:avLst/>
          </a:prstGeom>
          <a:noFill/>
          <a:ln cap="flat" cmpd="sng" w="19050">
            <a:solidFill>
              <a:srgbClr val="2828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311" name="Google Shape;311;g169eb1a65cb_0_136"/>
          <p:cNvPicPr preferRelativeResize="0"/>
          <p:nvPr/>
        </p:nvPicPr>
        <p:blipFill rotWithShape="1">
          <a:blip r:embed="rId3">
            <a:alphaModFix/>
          </a:blip>
          <a:srcRect b="0" l="0" r="0" t="0"/>
          <a:stretch/>
        </p:blipFill>
        <p:spPr>
          <a:xfrm>
            <a:off x="305372" y="307221"/>
            <a:ext cx="274321" cy="274321"/>
          </a:xfrm>
          <a:prstGeom prst="rect">
            <a:avLst/>
          </a:prstGeom>
          <a:noFill/>
          <a:ln>
            <a:noFill/>
          </a:ln>
        </p:spPr>
      </p:pic>
      <p:sp>
        <p:nvSpPr>
          <p:cNvPr id="312" name="Google Shape;312;g169eb1a65cb_0_136"/>
          <p:cNvSpPr txBox="1"/>
          <p:nvPr/>
        </p:nvSpPr>
        <p:spPr>
          <a:xfrm>
            <a:off x="3838575" y="1547812"/>
            <a:ext cx="1467000" cy="14652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313" name="Google Shape;313;g169eb1a65cb_0_136"/>
          <p:cNvSpPr txBox="1"/>
          <p:nvPr/>
        </p:nvSpPr>
        <p:spPr>
          <a:xfrm>
            <a:off x="4119562" y="1895475"/>
            <a:ext cx="9270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E1E1E"/>
              </a:buClr>
              <a:buSzPts val="4400"/>
              <a:buFont typeface="Arial"/>
              <a:buNone/>
            </a:pPr>
            <a:r>
              <a:rPr b="1" i="0" lang="en-US" sz="4400" u="none" cap="none" strike="noStrike">
                <a:solidFill>
                  <a:srgbClr val="1E1E1E"/>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314" name="Google Shape;314;g169eb1a65cb_0_136"/>
          <p:cNvSpPr txBox="1"/>
          <p:nvPr/>
        </p:nvSpPr>
        <p:spPr>
          <a:xfrm>
            <a:off x="3921125" y="1658937"/>
            <a:ext cx="1301700" cy="1242900"/>
          </a:xfrm>
          <a:prstGeom prst="rect">
            <a:avLst/>
          </a:prstGeom>
          <a:noFill/>
          <a:ln cap="flat" cmpd="sng" w="127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315" name="Google Shape;315;g169eb1a65cb_0_136"/>
          <p:cNvSpPr txBox="1"/>
          <p:nvPr/>
        </p:nvSpPr>
        <p:spPr>
          <a:xfrm>
            <a:off x="1528775" y="4549225"/>
            <a:ext cx="2150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BB76C"/>
              </a:buClr>
              <a:buSzPts val="2000"/>
              <a:buFont typeface="Arial"/>
              <a:buNone/>
            </a:pPr>
            <a:r>
              <a:rPr b="1" lang="en-US" sz="1500">
                <a:solidFill>
                  <a:srgbClr val="DBB76C"/>
                </a:solidFill>
              </a:rPr>
              <a:t>End node connection</a:t>
            </a:r>
            <a:endParaRPr b="1" sz="1500">
              <a:solidFill>
                <a:srgbClr val="DBB76C"/>
              </a:solidFill>
            </a:endParaRPr>
          </a:p>
        </p:txBody>
      </p:sp>
      <p:grpSp>
        <p:nvGrpSpPr>
          <p:cNvPr id="316" name="Google Shape;316;g169eb1a65cb_0_136"/>
          <p:cNvGrpSpPr/>
          <p:nvPr/>
        </p:nvGrpSpPr>
        <p:grpSpPr>
          <a:xfrm>
            <a:off x="1528782" y="3765265"/>
            <a:ext cx="6086595" cy="783958"/>
            <a:chOff x="576263" y="1552797"/>
            <a:chExt cx="6016800" cy="754240"/>
          </a:xfrm>
        </p:grpSpPr>
        <p:cxnSp>
          <p:nvCxnSpPr>
            <p:cNvPr id="317" name="Google Shape;317;g169eb1a65cb_0_136"/>
            <p:cNvCxnSpPr/>
            <p:nvPr/>
          </p:nvCxnSpPr>
          <p:spPr>
            <a:xfrm>
              <a:off x="576263" y="1912866"/>
              <a:ext cx="6016800" cy="15600"/>
            </a:xfrm>
            <a:prstGeom prst="straightConnector1">
              <a:avLst/>
            </a:prstGeom>
            <a:noFill/>
            <a:ln cap="flat" cmpd="sng" w="9525">
              <a:solidFill>
                <a:srgbClr val="FFFFFF"/>
              </a:solidFill>
              <a:prstDash val="solid"/>
              <a:miter lim="800000"/>
              <a:headEnd len="med" w="med" type="none"/>
              <a:tailEnd len="med" w="med" type="none"/>
            </a:ln>
          </p:spPr>
        </p:cxnSp>
        <p:grpSp>
          <p:nvGrpSpPr>
            <p:cNvPr id="318" name="Google Shape;318;g169eb1a65cb_0_136"/>
            <p:cNvGrpSpPr/>
            <p:nvPr/>
          </p:nvGrpSpPr>
          <p:grpSpPr>
            <a:xfrm>
              <a:off x="1311237" y="1571322"/>
              <a:ext cx="735105" cy="735715"/>
              <a:chOff x="2695449" y="1935956"/>
              <a:chExt cx="361800" cy="362100"/>
            </a:xfrm>
          </p:grpSpPr>
          <p:sp>
            <p:nvSpPr>
              <p:cNvPr id="319" name="Google Shape;319;g169eb1a65cb_0_136"/>
              <p:cNvSpPr/>
              <p:nvPr/>
            </p:nvSpPr>
            <p:spPr>
              <a:xfrm>
                <a:off x="2695449" y="1935956"/>
                <a:ext cx="361800" cy="362100"/>
              </a:xfrm>
              <a:prstGeom prst="ellipse">
                <a:avLst/>
              </a:prstGeom>
              <a:solidFill>
                <a:srgbClr val="DBB76C">
                  <a:alpha val="329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sp>
            <p:nvSpPr>
              <p:cNvPr id="320" name="Google Shape;320;g169eb1a65cb_0_136"/>
              <p:cNvSpPr/>
              <p:nvPr/>
            </p:nvSpPr>
            <p:spPr>
              <a:xfrm>
                <a:off x="2766551" y="2014913"/>
                <a:ext cx="214800" cy="214200"/>
              </a:xfrm>
              <a:prstGeom prst="ellipse">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sp>
            <p:nvSpPr>
              <p:cNvPr id="321" name="Google Shape;321;g169eb1a65cb_0_136"/>
              <p:cNvSpPr/>
              <p:nvPr/>
            </p:nvSpPr>
            <p:spPr>
              <a:xfrm>
                <a:off x="2821245" y="2067290"/>
                <a:ext cx="110100" cy="1095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grpSp>
        <p:grpSp>
          <p:nvGrpSpPr>
            <p:cNvPr id="322" name="Google Shape;322;g169eb1a65cb_0_136"/>
            <p:cNvGrpSpPr/>
            <p:nvPr/>
          </p:nvGrpSpPr>
          <p:grpSpPr>
            <a:xfrm>
              <a:off x="3277596" y="1552797"/>
              <a:ext cx="736324" cy="735715"/>
              <a:chOff x="2731006" y="1926838"/>
              <a:chExt cx="362400" cy="362100"/>
            </a:xfrm>
          </p:grpSpPr>
          <p:sp>
            <p:nvSpPr>
              <p:cNvPr id="323" name="Google Shape;323;g169eb1a65cb_0_136"/>
              <p:cNvSpPr/>
              <p:nvPr/>
            </p:nvSpPr>
            <p:spPr>
              <a:xfrm>
                <a:off x="2731006" y="1926838"/>
                <a:ext cx="362400" cy="362100"/>
              </a:xfrm>
              <a:prstGeom prst="ellipse">
                <a:avLst/>
              </a:prstGeom>
              <a:solidFill>
                <a:srgbClr val="DBB76C">
                  <a:alpha val="329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sp>
            <p:nvSpPr>
              <p:cNvPr id="324" name="Google Shape;324;g169eb1a65cb_0_136"/>
              <p:cNvSpPr/>
              <p:nvPr/>
            </p:nvSpPr>
            <p:spPr>
              <a:xfrm>
                <a:off x="2805102" y="2001323"/>
                <a:ext cx="214200" cy="214200"/>
              </a:xfrm>
              <a:prstGeom prst="ellipse">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sp>
            <p:nvSpPr>
              <p:cNvPr id="325" name="Google Shape;325;g169eb1a65cb_0_136"/>
              <p:cNvSpPr/>
              <p:nvPr/>
            </p:nvSpPr>
            <p:spPr>
              <a:xfrm>
                <a:off x="2857456" y="2053144"/>
                <a:ext cx="109500" cy="1095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grpSp>
        <p:grpSp>
          <p:nvGrpSpPr>
            <p:cNvPr id="326" name="Google Shape;326;g169eb1a65cb_0_136"/>
            <p:cNvGrpSpPr/>
            <p:nvPr/>
          </p:nvGrpSpPr>
          <p:grpSpPr>
            <a:xfrm>
              <a:off x="5099122" y="1571322"/>
              <a:ext cx="736324" cy="735715"/>
              <a:chOff x="2695280" y="1935956"/>
              <a:chExt cx="362400" cy="362100"/>
            </a:xfrm>
          </p:grpSpPr>
          <p:sp>
            <p:nvSpPr>
              <p:cNvPr id="327" name="Google Shape;327;g169eb1a65cb_0_136"/>
              <p:cNvSpPr/>
              <p:nvPr/>
            </p:nvSpPr>
            <p:spPr>
              <a:xfrm>
                <a:off x="2695280" y="1935956"/>
                <a:ext cx="362400" cy="362100"/>
              </a:xfrm>
              <a:prstGeom prst="ellipse">
                <a:avLst/>
              </a:prstGeom>
              <a:solidFill>
                <a:srgbClr val="DBB76C">
                  <a:alpha val="329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sp>
            <p:nvSpPr>
              <p:cNvPr id="328" name="Google Shape;328;g169eb1a65cb_0_136"/>
              <p:cNvSpPr/>
              <p:nvPr/>
            </p:nvSpPr>
            <p:spPr>
              <a:xfrm>
                <a:off x="2767164" y="2014913"/>
                <a:ext cx="214200" cy="214200"/>
              </a:xfrm>
              <a:prstGeom prst="ellipse">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sp>
            <p:nvSpPr>
              <p:cNvPr id="329" name="Google Shape;329;g169eb1a65cb_0_136"/>
              <p:cNvSpPr/>
              <p:nvPr/>
            </p:nvSpPr>
            <p:spPr>
              <a:xfrm>
                <a:off x="2821857" y="2067290"/>
                <a:ext cx="109500" cy="1095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grpSp>
      </p:grpSp>
      <p:sp>
        <p:nvSpPr>
          <p:cNvPr id="330" name="Google Shape;330;g169eb1a65cb_0_136"/>
          <p:cNvSpPr txBox="1"/>
          <p:nvPr/>
        </p:nvSpPr>
        <p:spPr>
          <a:xfrm>
            <a:off x="4004937" y="4549225"/>
            <a:ext cx="13017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BB76C"/>
              </a:buClr>
              <a:buSzPts val="2000"/>
              <a:buFont typeface="Arial"/>
              <a:buNone/>
            </a:pPr>
            <a:r>
              <a:rPr b="1" lang="en-US" sz="1500">
                <a:solidFill>
                  <a:srgbClr val="DBB76C"/>
                </a:solidFill>
              </a:rPr>
              <a:t>Localization</a:t>
            </a:r>
            <a:endParaRPr sz="1500"/>
          </a:p>
        </p:txBody>
      </p:sp>
      <p:sp>
        <p:nvSpPr>
          <p:cNvPr id="331" name="Google Shape;331;g169eb1a65cb_0_136"/>
          <p:cNvSpPr txBox="1"/>
          <p:nvPr/>
        </p:nvSpPr>
        <p:spPr>
          <a:xfrm>
            <a:off x="5632710" y="4549225"/>
            <a:ext cx="16860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BB76C"/>
              </a:buClr>
              <a:buSzPts val="2000"/>
              <a:buFont typeface="Arial"/>
              <a:buNone/>
            </a:pPr>
            <a:r>
              <a:rPr b="1" lang="en-US" sz="1500">
                <a:solidFill>
                  <a:srgbClr val="DBB76C"/>
                </a:solidFill>
              </a:rPr>
              <a:t>Visualization</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6acf5fe232_0_71"/>
          <p:cNvSpPr txBox="1"/>
          <p:nvPr/>
        </p:nvSpPr>
        <p:spPr>
          <a:xfrm>
            <a:off x="428625" y="79375"/>
            <a:ext cx="334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2.1 </a:t>
            </a:r>
            <a:r>
              <a:rPr b="1" lang="en-US" sz="2000">
                <a:solidFill>
                  <a:srgbClr val="DBB76C"/>
                </a:solidFill>
              </a:rPr>
              <a:t>End node connection</a:t>
            </a:r>
            <a:endParaRPr b="0" i="0" sz="1400" u="none" cap="none" strike="noStrike">
              <a:solidFill>
                <a:srgbClr val="000000"/>
              </a:solidFill>
              <a:latin typeface="Arial"/>
              <a:ea typeface="Arial"/>
              <a:cs typeface="Arial"/>
              <a:sym typeface="Arial"/>
            </a:endParaRPr>
          </a:p>
        </p:txBody>
      </p:sp>
      <p:sp>
        <p:nvSpPr>
          <p:cNvPr id="337" name="Google Shape;337;g16acf5fe232_0_71"/>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338" name="Google Shape;338;g16acf5fe232_0_71"/>
          <p:cNvPicPr preferRelativeResize="0"/>
          <p:nvPr/>
        </p:nvPicPr>
        <p:blipFill>
          <a:blip r:embed="rId3">
            <a:alphaModFix/>
          </a:blip>
          <a:stretch>
            <a:fillRect/>
          </a:stretch>
        </p:blipFill>
        <p:spPr>
          <a:xfrm>
            <a:off x="7572884" y="4584046"/>
            <a:ext cx="1571116" cy="557100"/>
          </a:xfrm>
          <a:prstGeom prst="rect">
            <a:avLst/>
          </a:prstGeom>
          <a:noFill/>
          <a:ln>
            <a:noFill/>
          </a:ln>
        </p:spPr>
      </p:pic>
      <p:pic>
        <p:nvPicPr>
          <p:cNvPr id="339" name="Google Shape;339;g16acf5fe232_0_71"/>
          <p:cNvPicPr preferRelativeResize="0"/>
          <p:nvPr/>
        </p:nvPicPr>
        <p:blipFill rotWithShape="1">
          <a:blip r:embed="rId4">
            <a:alphaModFix/>
          </a:blip>
          <a:srcRect b="0" l="0" r="0" t="0"/>
          <a:stretch/>
        </p:blipFill>
        <p:spPr>
          <a:xfrm>
            <a:off x="950590" y="1588600"/>
            <a:ext cx="1417200" cy="1417200"/>
          </a:xfrm>
          <a:prstGeom prst="ellipse">
            <a:avLst/>
          </a:prstGeom>
          <a:noFill/>
          <a:ln>
            <a:noFill/>
          </a:ln>
        </p:spPr>
      </p:pic>
      <p:sp>
        <p:nvSpPr>
          <p:cNvPr id="340" name="Google Shape;340;g16acf5fe232_0_71"/>
          <p:cNvSpPr txBox="1"/>
          <p:nvPr/>
        </p:nvSpPr>
        <p:spPr>
          <a:xfrm>
            <a:off x="5489213" y="1588598"/>
            <a:ext cx="3091500" cy="1369200"/>
          </a:xfrm>
          <a:prstGeom prst="rect">
            <a:avLst/>
          </a:prstGeom>
          <a:solidFill>
            <a:srgbClr val="D6AC58"/>
          </a:solidFill>
          <a:ln cap="flat" cmpd="sng" w="12700">
            <a:solidFill>
              <a:srgbClr val="DBB76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pic>
        <p:nvPicPr>
          <p:cNvPr id="341" name="Google Shape;341;g16acf5fe232_0_71"/>
          <p:cNvPicPr preferRelativeResize="0"/>
          <p:nvPr/>
        </p:nvPicPr>
        <p:blipFill>
          <a:blip r:embed="rId5">
            <a:alphaModFix/>
          </a:blip>
          <a:stretch>
            <a:fillRect/>
          </a:stretch>
        </p:blipFill>
        <p:spPr>
          <a:xfrm>
            <a:off x="5436399" y="1636517"/>
            <a:ext cx="3286125" cy="1369281"/>
          </a:xfrm>
          <a:prstGeom prst="rect">
            <a:avLst/>
          </a:prstGeom>
          <a:noFill/>
          <a:ln>
            <a:noFill/>
          </a:ln>
        </p:spPr>
      </p:pic>
      <p:pic>
        <p:nvPicPr>
          <p:cNvPr id="342" name="Google Shape;342;g16acf5fe232_0_71"/>
          <p:cNvPicPr preferRelativeResize="0"/>
          <p:nvPr/>
        </p:nvPicPr>
        <p:blipFill rotWithShape="1">
          <a:blip r:embed="rId6">
            <a:alphaModFix/>
          </a:blip>
          <a:srcRect b="0" l="0" r="0" t="0"/>
          <a:stretch/>
        </p:blipFill>
        <p:spPr>
          <a:xfrm>
            <a:off x="6207699" y="1228863"/>
            <a:ext cx="1743531" cy="922325"/>
          </a:xfrm>
          <a:prstGeom prst="rect">
            <a:avLst/>
          </a:prstGeom>
          <a:noFill/>
          <a:ln>
            <a:noFill/>
          </a:ln>
        </p:spPr>
      </p:pic>
      <p:cxnSp>
        <p:nvCxnSpPr>
          <p:cNvPr id="343" name="Google Shape;343;g16acf5fe232_0_71"/>
          <p:cNvCxnSpPr>
            <a:stCxn id="339" idx="6"/>
            <a:endCxn id="341" idx="1"/>
          </p:cNvCxnSpPr>
          <p:nvPr/>
        </p:nvCxnSpPr>
        <p:spPr>
          <a:xfrm>
            <a:off x="2367790" y="2297200"/>
            <a:ext cx="3068700" cy="24000"/>
          </a:xfrm>
          <a:prstGeom prst="straightConnector1">
            <a:avLst/>
          </a:prstGeom>
          <a:noFill/>
          <a:ln cap="flat" cmpd="sng" w="38100">
            <a:solidFill>
              <a:schemeClr val="lt1"/>
            </a:solidFill>
            <a:prstDash val="solid"/>
            <a:round/>
            <a:headEnd len="med" w="med" type="none"/>
            <a:tailEnd len="med" w="med" type="triangle"/>
          </a:ln>
        </p:spPr>
      </p:cxnSp>
      <p:pic>
        <p:nvPicPr>
          <p:cNvPr id="344" name="Google Shape;344;g16acf5fe232_0_71"/>
          <p:cNvPicPr preferRelativeResize="0"/>
          <p:nvPr/>
        </p:nvPicPr>
        <p:blipFill>
          <a:blip r:embed="rId7">
            <a:alphaModFix/>
          </a:blip>
          <a:stretch>
            <a:fillRect/>
          </a:stretch>
        </p:blipFill>
        <p:spPr>
          <a:xfrm>
            <a:off x="3116537" y="972857"/>
            <a:ext cx="1571126" cy="1178345"/>
          </a:xfrm>
          <a:prstGeom prst="rect">
            <a:avLst/>
          </a:prstGeom>
          <a:noFill/>
          <a:ln>
            <a:noFill/>
          </a:ln>
        </p:spPr>
      </p:pic>
      <p:sp>
        <p:nvSpPr>
          <p:cNvPr id="345" name="Google Shape;345;g16acf5fe232_0_71"/>
          <p:cNvSpPr/>
          <p:nvPr/>
        </p:nvSpPr>
        <p:spPr>
          <a:xfrm>
            <a:off x="3413188" y="1874800"/>
            <a:ext cx="811800" cy="7968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g16acf5fe232_0_71"/>
          <p:cNvPicPr preferRelativeResize="0"/>
          <p:nvPr/>
        </p:nvPicPr>
        <p:blipFill>
          <a:blip r:embed="rId8">
            <a:alphaModFix/>
          </a:blip>
          <a:stretch>
            <a:fillRect/>
          </a:stretch>
        </p:blipFill>
        <p:spPr>
          <a:xfrm>
            <a:off x="2994984" y="2927450"/>
            <a:ext cx="1814225" cy="1656593"/>
          </a:xfrm>
          <a:prstGeom prst="rect">
            <a:avLst/>
          </a:prstGeom>
          <a:noFill/>
          <a:ln>
            <a:noFill/>
          </a:ln>
        </p:spPr>
      </p:pic>
      <p:cxnSp>
        <p:nvCxnSpPr>
          <p:cNvPr id="347" name="Google Shape;347;g16acf5fe232_0_71"/>
          <p:cNvCxnSpPr>
            <a:stCxn id="339" idx="4"/>
            <a:endCxn id="346" idx="1"/>
          </p:cNvCxnSpPr>
          <p:nvPr/>
        </p:nvCxnSpPr>
        <p:spPr>
          <a:xfrm>
            <a:off x="1659190" y="3005800"/>
            <a:ext cx="1335900" cy="750000"/>
          </a:xfrm>
          <a:prstGeom prst="straightConnector1">
            <a:avLst/>
          </a:prstGeom>
          <a:noFill/>
          <a:ln cap="flat" cmpd="sng" w="38100">
            <a:solidFill>
              <a:schemeClr val="lt1"/>
            </a:solidFill>
            <a:prstDash val="solid"/>
            <a:round/>
            <a:headEnd len="med" w="med" type="none"/>
            <a:tailEnd len="med" w="med" type="triangle"/>
          </a:ln>
        </p:spPr>
      </p:cxnSp>
      <p:cxnSp>
        <p:nvCxnSpPr>
          <p:cNvPr id="348" name="Google Shape;348;g16acf5fe232_0_71"/>
          <p:cNvCxnSpPr>
            <a:stCxn id="346" idx="3"/>
            <a:endCxn id="341" idx="2"/>
          </p:cNvCxnSpPr>
          <p:nvPr/>
        </p:nvCxnSpPr>
        <p:spPr>
          <a:xfrm flipH="1" rot="10800000">
            <a:off x="4809209" y="3005747"/>
            <a:ext cx="2270400" cy="750000"/>
          </a:xfrm>
          <a:prstGeom prst="straightConnector1">
            <a:avLst/>
          </a:prstGeom>
          <a:noFill/>
          <a:ln cap="flat" cmpd="sng" w="38100">
            <a:solidFill>
              <a:schemeClr val="lt1"/>
            </a:solidFill>
            <a:prstDash val="solid"/>
            <a:round/>
            <a:headEnd len="med" w="med" type="none"/>
            <a:tailEnd len="med" w="med" type="triangle"/>
          </a:ln>
        </p:spPr>
      </p:cxnSp>
      <p:sp>
        <p:nvSpPr>
          <p:cNvPr id="349" name="Google Shape;349;g16acf5fe232_0_71"/>
          <p:cNvSpPr/>
          <p:nvPr/>
        </p:nvSpPr>
        <p:spPr>
          <a:xfrm>
            <a:off x="5044925" y="3242025"/>
            <a:ext cx="660600" cy="658200"/>
          </a:xfrm>
          <a:prstGeom prst="donut">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6acf5fe232_0_71"/>
          <p:cNvSpPr/>
          <p:nvPr/>
        </p:nvSpPr>
        <p:spPr>
          <a:xfrm>
            <a:off x="428701" y="2917250"/>
            <a:ext cx="974400" cy="927000"/>
          </a:xfrm>
          <a:prstGeom prst="ellipse">
            <a:avLst/>
          </a:prstGeom>
          <a:solidFill>
            <a:srgbClr val="DBB76C">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351" name="Google Shape;351;g16acf5fe232_0_71"/>
          <p:cNvSpPr txBox="1"/>
          <p:nvPr/>
        </p:nvSpPr>
        <p:spPr>
          <a:xfrm>
            <a:off x="455102" y="3088243"/>
            <a:ext cx="921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chemeClr val="lt1"/>
                </a:solidFill>
                <a:latin typeface="Calibri"/>
                <a:ea typeface="Calibri"/>
                <a:cs typeface="Calibri"/>
                <a:sym typeface="Calibri"/>
              </a:rPr>
              <a:t>USB</a:t>
            </a:r>
            <a:endParaRPr b="1" sz="2600">
              <a:solidFill>
                <a:schemeClr val="lt1"/>
              </a:solidFill>
              <a:latin typeface="Calibri"/>
              <a:ea typeface="Calibri"/>
              <a:cs typeface="Calibri"/>
              <a:sym typeface="Calibri"/>
            </a:endParaRPr>
          </a:p>
        </p:txBody>
      </p:sp>
      <p:sp>
        <p:nvSpPr>
          <p:cNvPr id="352" name="Google Shape;352;g16acf5fe232_0_71"/>
          <p:cNvSpPr txBox="1"/>
          <p:nvPr/>
        </p:nvSpPr>
        <p:spPr>
          <a:xfrm>
            <a:off x="0" y="3844250"/>
            <a:ext cx="27732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Calibri"/>
              <a:buChar char="-"/>
            </a:pPr>
            <a:r>
              <a:rPr b="1" lang="en-US" sz="1800">
                <a:solidFill>
                  <a:schemeClr val="lt1"/>
                </a:solidFill>
                <a:latin typeface="Calibri"/>
                <a:ea typeface="Calibri"/>
                <a:cs typeface="Calibri"/>
                <a:sym typeface="Calibri"/>
              </a:rPr>
              <a:t>Stable result</a:t>
            </a:r>
            <a:endParaRPr b="1"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b="1" lang="en-US" sz="1800">
                <a:solidFill>
                  <a:schemeClr val="lt1"/>
                </a:solidFill>
                <a:latin typeface="Calibri"/>
                <a:ea typeface="Calibri"/>
                <a:cs typeface="Calibri"/>
                <a:sym typeface="Calibri"/>
              </a:rPr>
              <a:t>easy to use</a:t>
            </a:r>
            <a:endParaRPr b="1" sz="1800">
              <a:solidFill>
                <a:schemeClr val="lt1"/>
              </a:solidFill>
              <a:latin typeface="Calibri"/>
              <a:ea typeface="Calibri"/>
              <a:cs typeface="Calibri"/>
              <a:sym typeface="Calibri"/>
            </a:endParaRPr>
          </a:p>
          <a:p>
            <a:pPr indent="0" lvl="0" marL="457200" rtl="0" algn="l">
              <a:spcBef>
                <a:spcPts val="0"/>
              </a:spcBef>
              <a:spcAft>
                <a:spcPts val="0"/>
              </a:spcAft>
              <a:buNone/>
            </a:pPr>
            <a:r>
              <a:rPr b="1" lang="en-US" sz="1800">
                <a:solidFill>
                  <a:schemeClr val="lt1"/>
                </a:solidFill>
                <a:latin typeface="Calibri"/>
                <a:ea typeface="Calibri"/>
                <a:cs typeface="Calibri"/>
                <a:sym typeface="Calibri"/>
              </a:rPr>
              <a:t>(thanks to pyserial)</a:t>
            </a:r>
            <a:endParaRPr b="1"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ab85662782_2_96"/>
          <p:cNvSpPr txBox="1"/>
          <p:nvPr/>
        </p:nvSpPr>
        <p:spPr>
          <a:xfrm>
            <a:off x="428625" y="79375"/>
            <a:ext cx="334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2.1 </a:t>
            </a:r>
            <a:r>
              <a:rPr b="1" lang="en-US" sz="2000">
                <a:solidFill>
                  <a:srgbClr val="DBB76C"/>
                </a:solidFill>
              </a:rPr>
              <a:t>End node connection</a:t>
            </a:r>
            <a:endParaRPr b="0" i="0" sz="1400" u="none" cap="none" strike="noStrike">
              <a:solidFill>
                <a:srgbClr val="000000"/>
              </a:solidFill>
              <a:latin typeface="Arial"/>
              <a:ea typeface="Arial"/>
              <a:cs typeface="Arial"/>
              <a:sym typeface="Arial"/>
            </a:endParaRPr>
          </a:p>
        </p:txBody>
      </p:sp>
      <p:sp>
        <p:nvSpPr>
          <p:cNvPr id="358" name="Google Shape;358;g1ab85662782_2_96"/>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359" name="Google Shape;359;g1ab85662782_2_96"/>
          <p:cNvPicPr preferRelativeResize="0"/>
          <p:nvPr/>
        </p:nvPicPr>
        <p:blipFill>
          <a:blip r:embed="rId3">
            <a:alphaModFix/>
          </a:blip>
          <a:stretch>
            <a:fillRect/>
          </a:stretch>
        </p:blipFill>
        <p:spPr>
          <a:xfrm>
            <a:off x="7572884" y="4584046"/>
            <a:ext cx="1571116" cy="557100"/>
          </a:xfrm>
          <a:prstGeom prst="rect">
            <a:avLst/>
          </a:prstGeom>
          <a:noFill/>
          <a:ln>
            <a:noFill/>
          </a:ln>
        </p:spPr>
      </p:pic>
      <p:pic>
        <p:nvPicPr>
          <p:cNvPr id="360" name="Google Shape;360;g1ab85662782_2_96"/>
          <p:cNvPicPr preferRelativeResize="0"/>
          <p:nvPr/>
        </p:nvPicPr>
        <p:blipFill>
          <a:blip r:embed="rId4">
            <a:alphaModFix/>
          </a:blip>
          <a:stretch>
            <a:fillRect/>
          </a:stretch>
        </p:blipFill>
        <p:spPr>
          <a:xfrm>
            <a:off x="152400" y="709500"/>
            <a:ext cx="3988035" cy="492600"/>
          </a:xfrm>
          <a:prstGeom prst="rect">
            <a:avLst/>
          </a:prstGeom>
          <a:noFill/>
          <a:ln>
            <a:noFill/>
          </a:ln>
        </p:spPr>
      </p:pic>
      <p:pic>
        <p:nvPicPr>
          <p:cNvPr id="361" name="Google Shape;361;g1ab85662782_2_96"/>
          <p:cNvPicPr preferRelativeResize="0"/>
          <p:nvPr/>
        </p:nvPicPr>
        <p:blipFill>
          <a:blip r:embed="rId5">
            <a:alphaModFix/>
          </a:blip>
          <a:stretch>
            <a:fillRect/>
          </a:stretch>
        </p:blipFill>
        <p:spPr>
          <a:xfrm>
            <a:off x="1963975" y="986725"/>
            <a:ext cx="3483525" cy="719300"/>
          </a:xfrm>
          <a:prstGeom prst="rect">
            <a:avLst/>
          </a:prstGeom>
          <a:noFill/>
          <a:ln>
            <a:noFill/>
          </a:ln>
        </p:spPr>
      </p:pic>
      <p:pic>
        <p:nvPicPr>
          <p:cNvPr id="362" name="Google Shape;362;g1ab85662782_2_96"/>
          <p:cNvPicPr preferRelativeResize="0"/>
          <p:nvPr/>
        </p:nvPicPr>
        <p:blipFill>
          <a:blip r:embed="rId6">
            <a:alphaModFix/>
          </a:blip>
          <a:stretch>
            <a:fillRect/>
          </a:stretch>
        </p:blipFill>
        <p:spPr>
          <a:xfrm>
            <a:off x="152400" y="3265250"/>
            <a:ext cx="8839201" cy="862809"/>
          </a:xfrm>
          <a:prstGeom prst="rect">
            <a:avLst/>
          </a:prstGeom>
          <a:noFill/>
          <a:ln>
            <a:noFill/>
          </a:ln>
        </p:spPr>
      </p:pic>
      <p:sp>
        <p:nvSpPr>
          <p:cNvPr id="363" name="Google Shape;363;g1ab85662782_2_96"/>
          <p:cNvSpPr txBox="1"/>
          <p:nvPr/>
        </p:nvSpPr>
        <p:spPr>
          <a:xfrm>
            <a:off x="1206663" y="2651988"/>
            <a:ext cx="251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ESP 32</a:t>
            </a:r>
            <a:endParaRPr b="1" sz="2000">
              <a:solidFill>
                <a:schemeClr val="lt1"/>
              </a:solidFill>
              <a:latin typeface="Calibri"/>
              <a:ea typeface="Calibri"/>
              <a:cs typeface="Calibri"/>
              <a:sym typeface="Calibri"/>
            </a:endParaRPr>
          </a:p>
        </p:txBody>
      </p:sp>
      <p:sp>
        <p:nvSpPr>
          <p:cNvPr id="364" name="Google Shape;364;g1ab85662782_2_96"/>
          <p:cNvSpPr txBox="1"/>
          <p:nvPr/>
        </p:nvSpPr>
        <p:spPr>
          <a:xfrm>
            <a:off x="-193787" y="1235188"/>
            <a:ext cx="251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Raspberry Pi</a:t>
            </a:r>
            <a:endParaRPr b="1" sz="2000">
              <a:solidFill>
                <a:schemeClr val="lt1"/>
              </a:solidFill>
              <a:latin typeface="Calibri"/>
              <a:ea typeface="Calibri"/>
              <a:cs typeface="Calibri"/>
              <a:sym typeface="Calibri"/>
            </a:endParaRPr>
          </a:p>
        </p:txBody>
      </p:sp>
      <p:pic>
        <p:nvPicPr>
          <p:cNvPr id="365" name="Google Shape;365;g1ab85662782_2_96"/>
          <p:cNvPicPr preferRelativeResize="0"/>
          <p:nvPr/>
        </p:nvPicPr>
        <p:blipFill rotWithShape="1">
          <a:blip r:embed="rId7">
            <a:alphaModFix/>
          </a:blip>
          <a:srcRect b="0" l="0" r="0" t="0"/>
          <a:stretch/>
        </p:blipFill>
        <p:spPr>
          <a:xfrm rot="3778828">
            <a:off x="1055163" y="1946847"/>
            <a:ext cx="1077600" cy="1077600"/>
          </a:xfrm>
          <a:prstGeom prst="rect">
            <a:avLst/>
          </a:prstGeom>
          <a:noFill/>
          <a:ln>
            <a:noFill/>
          </a:ln>
        </p:spPr>
      </p:pic>
      <p:sp>
        <p:nvSpPr>
          <p:cNvPr id="366" name="Google Shape;366;g1ab85662782_2_96"/>
          <p:cNvSpPr txBox="1"/>
          <p:nvPr/>
        </p:nvSpPr>
        <p:spPr>
          <a:xfrm>
            <a:off x="207038" y="2038713"/>
            <a:ext cx="251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FF0000"/>
                </a:solidFill>
                <a:latin typeface="Calibri"/>
                <a:ea typeface="Calibri"/>
                <a:cs typeface="Calibri"/>
                <a:sym typeface="Calibri"/>
              </a:rPr>
              <a:t>Timestamp</a:t>
            </a:r>
            <a:endParaRPr b="1" sz="2000">
              <a:solidFill>
                <a:srgbClr val="FF0000"/>
              </a:solidFill>
              <a:latin typeface="Calibri"/>
              <a:ea typeface="Calibri"/>
              <a:cs typeface="Calibri"/>
              <a:sym typeface="Calibri"/>
            </a:endParaRPr>
          </a:p>
        </p:txBody>
      </p:sp>
      <p:pic>
        <p:nvPicPr>
          <p:cNvPr id="367" name="Google Shape;367;g1ab85662782_2_96"/>
          <p:cNvPicPr preferRelativeResize="0"/>
          <p:nvPr/>
        </p:nvPicPr>
        <p:blipFill rotWithShape="1">
          <a:blip r:embed="rId7">
            <a:alphaModFix/>
          </a:blip>
          <a:srcRect b="0" l="0" r="0" t="0"/>
          <a:stretch/>
        </p:blipFill>
        <p:spPr>
          <a:xfrm rot="-6313821">
            <a:off x="6703687" y="2032946"/>
            <a:ext cx="1077601" cy="1077601"/>
          </a:xfrm>
          <a:prstGeom prst="rect">
            <a:avLst/>
          </a:prstGeom>
          <a:noFill/>
          <a:ln>
            <a:noFill/>
          </a:ln>
        </p:spPr>
      </p:pic>
      <p:sp>
        <p:nvSpPr>
          <p:cNvPr id="368" name="Google Shape;368;g1ab85662782_2_96"/>
          <p:cNvSpPr txBox="1"/>
          <p:nvPr/>
        </p:nvSpPr>
        <p:spPr>
          <a:xfrm>
            <a:off x="6769050" y="756727"/>
            <a:ext cx="1220100" cy="11793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369" name="Google Shape;369;g1ab85662782_2_96"/>
          <p:cNvPicPr preferRelativeResize="0"/>
          <p:nvPr/>
        </p:nvPicPr>
        <p:blipFill rotWithShape="1">
          <a:blip r:embed="rId8">
            <a:alphaModFix/>
          </a:blip>
          <a:srcRect b="0" l="0" r="0" t="0"/>
          <a:stretch/>
        </p:blipFill>
        <p:spPr>
          <a:xfrm>
            <a:off x="6507337" y="885213"/>
            <a:ext cx="1743531" cy="922325"/>
          </a:xfrm>
          <a:prstGeom prst="rect">
            <a:avLst/>
          </a:prstGeom>
          <a:noFill/>
          <a:ln>
            <a:noFill/>
          </a:ln>
        </p:spPr>
      </p:pic>
      <p:sp>
        <p:nvSpPr>
          <p:cNvPr id="370" name="Google Shape;370;g1ab85662782_2_96"/>
          <p:cNvSpPr txBox="1"/>
          <p:nvPr/>
        </p:nvSpPr>
        <p:spPr>
          <a:xfrm>
            <a:off x="6037963" y="2409988"/>
            <a:ext cx="251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FF0000"/>
                </a:solidFill>
                <a:latin typeface="Calibri"/>
                <a:ea typeface="Calibri"/>
                <a:cs typeface="Calibri"/>
                <a:sym typeface="Calibri"/>
              </a:rPr>
              <a:t>Payload(</a:t>
            </a:r>
            <a:r>
              <a:rPr b="1" lang="en-US" sz="2000">
                <a:solidFill>
                  <a:srgbClr val="FF0000"/>
                </a:solidFill>
                <a:latin typeface="Calibri"/>
                <a:ea typeface="Calibri"/>
                <a:cs typeface="Calibri"/>
                <a:sym typeface="Calibri"/>
              </a:rPr>
              <a:t>Timestamp)</a:t>
            </a:r>
            <a:endParaRPr b="1" sz="2000">
              <a:solidFill>
                <a:srgbClr val="FF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ab85662782_2_131"/>
          <p:cNvSpPr txBox="1"/>
          <p:nvPr/>
        </p:nvSpPr>
        <p:spPr>
          <a:xfrm>
            <a:off x="428625" y="79375"/>
            <a:ext cx="5944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a:t>
            </a:r>
            <a:r>
              <a:rPr b="1" lang="en-US" sz="2000">
                <a:solidFill>
                  <a:srgbClr val="DBB76C"/>
                </a:solidFill>
              </a:rPr>
              <a:t>2</a:t>
            </a:r>
            <a:r>
              <a:rPr b="1" i="0" lang="en-US" sz="2000" u="none" cap="none" strike="noStrike">
                <a:solidFill>
                  <a:srgbClr val="DBB76C"/>
                </a:solidFill>
                <a:latin typeface="Arial"/>
                <a:ea typeface="Arial"/>
                <a:cs typeface="Arial"/>
                <a:sym typeface="Arial"/>
              </a:rPr>
              <a:t> </a:t>
            </a:r>
            <a:r>
              <a:rPr b="1" lang="en-US" sz="2000">
                <a:solidFill>
                  <a:srgbClr val="DBB76C"/>
                </a:solidFill>
              </a:rPr>
              <a:t>Raw frame data processing</a:t>
            </a:r>
            <a:endParaRPr b="0" i="0" sz="1400" u="none" cap="none" strike="noStrike">
              <a:solidFill>
                <a:srgbClr val="000000"/>
              </a:solidFill>
              <a:latin typeface="Arial"/>
              <a:ea typeface="Arial"/>
              <a:cs typeface="Arial"/>
              <a:sym typeface="Arial"/>
            </a:endParaRPr>
          </a:p>
        </p:txBody>
      </p:sp>
      <p:sp>
        <p:nvSpPr>
          <p:cNvPr id="376" name="Google Shape;376;g1ab85662782_2_131"/>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377" name="Google Shape;377;g1ab85662782_2_131"/>
          <p:cNvPicPr preferRelativeResize="0"/>
          <p:nvPr/>
        </p:nvPicPr>
        <p:blipFill>
          <a:blip r:embed="rId3">
            <a:alphaModFix/>
          </a:blip>
          <a:stretch>
            <a:fillRect/>
          </a:stretch>
        </p:blipFill>
        <p:spPr>
          <a:xfrm>
            <a:off x="7572884" y="4584046"/>
            <a:ext cx="1571116" cy="557100"/>
          </a:xfrm>
          <a:prstGeom prst="rect">
            <a:avLst/>
          </a:prstGeom>
          <a:noFill/>
          <a:ln>
            <a:noFill/>
          </a:ln>
        </p:spPr>
      </p:pic>
      <p:sp>
        <p:nvSpPr>
          <p:cNvPr id="378" name="Google Shape;378;g1ab85662782_2_131"/>
          <p:cNvSpPr txBox="1"/>
          <p:nvPr/>
        </p:nvSpPr>
        <p:spPr>
          <a:xfrm>
            <a:off x="339275" y="3093425"/>
            <a:ext cx="19224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379" name="Google Shape;379;g1ab85662782_2_131"/>
          <p:cNvPicPr preferRelativeResize="0"/>
          <p:nvPr/>
        </p:nvPicPr>
        <p:blipFill rotWithShape="1">
          <a:blip r:embed="rId4">
            <a:alphaModFix/>
          </a:blip>
          <a:srcRect b="0" l="0" r="0" t="0"/>
          <a:stretch/>
        </p:blipFill>
        <p:spPr>
          <a:xfrm>
            <a:off x="591875" y="3191510"/>
            <a:ext cx="1417200" cy="360940"/>
          </a:xfrm>
          <a:prstGeom prst="rect">
            <a:avLst/>
          </a:prstGeom>
          <a:noFill/>
          <a:ln>
            <a:noFill/>
          </a:ln>
        </p:spPr>
      </p:pic>
      <p:sp>
        <p:nvSpPr>
          <p:cNvPr id="380" name="Google Shape;380;g1ab85662782_2_131"/>
          <p:cNvSpPr txBox="1"/>
          <p:nvPr/>
        </p:nvSpPr>
        <p:spPr>
          <a:xfrm>
            <a:off x="690425" y="929902"/>
            <a:ext cx="1220100" cy="11793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381" name="Google Shape;381;g1ab85662782_2_131"/>
          <p:cNvPicPr preferRelativeResize="0"/>
          <p:nvPr/>
        </p:nvPicPr>
        <p:blipFill rotWithShape="1">
          <a:blip r:embed="rId5">
            <a:alphaModFix/>
          </a:blip>
          <a:srcRect b="0" l="0" r="0" t="0"/>
          <a:stretch/>
        </p:blipFill>
        <p:spPr>
          <a:xfrm>
            <a:off x="428712" y="1058388"/>
            <a:ext cx="1743531" cy="922325"/>
          </a:xfrm>
          <a:prstGeom prst="rect">
            <a:avLst/>
          </a:prstGeom>
          <a:noFill/>
          <a:ln>
            <a:noFill/>
          </a:ln>
        </p:spPr>
      </p:pic>
      <p:sp>
        <p:nvSpPr>
          <p:cNvPr id="382" name="Google Shape;382;g1ab85662782_2_131"/>
          <p:cNvSpPr/>
          <p:nvPr/>
        </p:nvSpPr>
        <p:spPr>
          <a:xfrm>
            <a:off x="7021250" y="2571750"/>
            <a:ext cx="1774800" cy="708000"/>
          </a:xfrm>
          <a:prstGeom prst="rect">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Localization</a:t>
            </a:r>
            <a:endParaRPr b="1" sz="1600"/>
          </a:p>
        </p:txBody>
      </p:sp>
      <p:cxnSp>
        <p:nvCxnSpPr>
          <p:cNvPr id="383" name="Google Shape;383;g1ab85662782_2_131"/>
          <p:cNvCxnSpPr>
            <a:stCxn id="381" idx="2"/>
            <a:endCxn id="379" idx="0"/>
          </p:cNvCxnSpPr>
          <p:nvPr/>
        </p:nvCxnSpPr>
        <p:spPr>
          <a:xfrm>
            <a:off x="1300478" y="1980713"/>
            <a:ext cx="0" cy="1210800"/>
          </a:xfrm>
          <a:prstGeom prst="straightConnector1">
            <a:avLst/>
          </a:prstGeom>
          <a:noFill/>
          <a:ln cap="flat" cmpd="sng" w="38100">
            <a:solidFill>
              <a:schemeClr val="lt1"/>
            </a:solidFill>
            <a:prstDash val="solid"/>
            <a:round/>
            <a:headEnd len="med" w="med" type="none"/>
            <a:tailEnd len="med" w="med" type="triangle"/>
          </a:ln>
        </p:spPr>
      </p:cxnSp>
      <p:cxnSp>
        <p:nvCxnSpPr>
          <p:cNvPr id="384" name="Google Shape;384;g1ab85662782_2_131"/>
          <p:cNvCxnSpPr/>
          <p:nvPr/>
        </p:nvCxnSpPr>
        <p:spPr>
          <a:xfrm flipH="1" rot="10800000">
            <a:off x="2234050" y="1818425"/>
            <a:ext cx="1281600" cy="1264200"/>
          </a:xfrm>
          <a:prstGeom prst="straightConnector1">
            <a:avLst/>
          </a:prstGeom>
          <a:noFill/>
          <a:ln cap="flat" cmpd="sng" w="38100">
            <a:solidFill>
              <a:schemeClr val="lt1"/>
            </a:solidFill>
            <a:prstDash val="solid"/>
            <a:round/>
            <a:headEnd len="med" w="med" type="none"/>
            <a:tailEnd len="med" w="med" type="triangle"/>
          </a:ln>
        </p:spPr>
      </p:cxnSp>
      <p:sp>
        <p:nvSpPr>
          <p:cNvPr id="385" name="Google Shape;385;g1ab85662782_2_131"/>
          <p:cNvSpPr/>
          <p:nvPr/>
        </p:nvSpPr>
        <p:spPr>
          <a:xfrm>
            <a:off x="3762525" y="1508675"/>
            <a:ext cx="16743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LoRaWAN Frame</a:t>
            </a:r>
            <a:endParaRPr b="1"/>
          </a:p>
        </p:txBody>
      </p:sp>
      <p:cxnSp>
        <p:nvCxnSpPr>
          <p:cNvPr id="386" name="Google Shape;386;g1ab85662782_2_131"/>
          <p:cNvCxnSpPr/>
          <p:nvPr/>
        </p:nvCxnSpPr>
        <p:spPr>
          <a:xfrm flipH="1">
            <a:off x="4012250" y="1915500"/>
            <a:ext cx="459000" cy="683100"/>
          </a:xfrm>
          <a:prstGeom prst="straightConnector1">
            <a:avLst/>
          </a:prstGeom>
          <a:noFill/>
          <a:ln cap="flat" cmpd="sng" w="38100">
            <a:solidFill>
              <a:schemeClr val="lt1"/>
            </a:solidFill>
            <a:prstDash val="solid"/>
            <a:round/>
            <a:headEnd len="med" w="med" type="none"/>
            <a:tailEnd len="med" w="med" type="none"/>
          </a:ln>
        </p:spPr>
      </p:cxnSp>
      <p:cxnSp>
        <p:nvCxnSpPr>
          <p:cNvPr id="387" name="Google Shape;387;g1ab85662782_2_131"/>
          <p:cNvCxnSpPr/>
          <p:nvPr/>
        </p:nvCxnSpPr>
        <p:spPr>
          <a:xfrm>
            <a:off x="5370950" y="1915400"/>
            <a:ext cx="322800" cy="685800"/>
          </a:xfrm>
          <a:prstGeom prst="straightConnector1">
            <a:avLst/>
          </a:prstGeom>
          <a:noFill/>
          <a:ln cap="flat" cmpd="sng" w="38100">
            <a:solidFill>
              <a:schemeClr val="lt1"/>
            </a:solidFill>
            <a:prstDash val="solid"/>
            <a:round/>
            <a:headEnd len="med" w="med" type="none"/>
            <a:tailEnd len="med" w="med" type="none"/>
          </a:ln>
        </p:spPr>
      </p:cxnSp>
      <p:sp>
        <p:nvSpPr>
          <p:cNvPr id="388" name="Google Shape;388;g1ab85662782_2_131"/>
          <p:cNvSpPr/>
          <p:nvPr/>
        </p:nvSpPr>
        <p:spPr>
          <a:xfrm>
            <a:off x="4012250" y="2593250"/>
            <a:ext cx="16743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Frame Payload</a:t>
            </a:r>
            <a:endParaRPr b="1"/>
          </a:p>
        </p:txBody>
      </p:sp>
      <p:sp>
        <p:nvSpPr>
          <p:cNvPr id="389" name="Google Shape;389;g1ab85662782_2_131"/>
          <p:cNvSpPr txBox="1"/>
          <p:nvPr/>
        </p:nvSpPr>
        <p:spPr>
          <a:xfrm>
            <a:off x="3209725" y="2607650"/>
            <a:ext cx="79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lt1"/>
                </a:solidFill>
                <a:latin typeface="Calibri"/>
                <a:ea typeface="Calibri"/>
                <a:cs typeface="Calibri"/>
                <a:sym typeface="Calibri"/>
              </a:rPr>
              <a:t>base64</a:t>
            </a:r>
            <a:endParaRPr b="1" sz="1600">
              <a:solidFill>
                <a:schemeClr val="lt1"/>
              </a:solidFill>
              <a:latin typeface="Calibri"/>
              <a:ea typeface="Calibri"/>
              <a:cs typeface="Calibri"/>
              <a:sym typeface="Calibri"/>
            </a:endParaRPr>
          </a:p>
        </p:txBody>
      </p:sp>
      <p:cxnSp>
        <p:nvCxnSpPr>
          <p:cNvPr id="390" name="Google Shape;390;g1ab85662782_2_131"/>
          <p:cNvCxnSpPr>
            <a:stCxn id="388" idx="2"/>
          </p:cNvCxnSpPr>
          <p:nvPr/>
        </p:nvCxnSpPr>
        <p:spPr>
          <a:xfrm>
            <a:off x="4849400" y="3053150"/>
            <a:ext cx="17100" cy="410400"/>
          </a:xfrm>
          <a:prstGeom prst="straightConnector1">
            <a:avLst/>
          </a:prstGeom>
          <a:noFill/>
          <a:ln cap="flat" cmpd="sng" w="38100">
            <a:solidFill>
              <a:schemeClr val="lt1"/>
            </a:solidFill>
            <a:prstDash val="solid"/>
            <a:round/>
            <a:headEnd len="med" w="med" type="none"/>
            <a:tailEnd len="med" w="med" type="triangle"/>
          </a:ln>
        </p:spPr>
      </p:cxnSp>
      <p:sp>
        <p:nvSpPr>
          <p:cNvPr id="391" name="Google Shape;391;g1ab85662782_2_131"/>
          <p:cNvSpPr/>
          <p:nvPr/>
        </p:nvSpPr>
        <p:spPr>
          <a:xfrm>
            <a:off x="4012250" y="3463550"/>
            <a:ext cx="16743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time value</a:t>
            </a:r>
            <a:endParaRPr b="1"/>
          </a:p>
        </p:txBody>
      </p:sp>
      <p:sp>
        <p:nvSpPr>
          <p:cNvPr id="392" name="Google Shape;392;g1ab85662782_2_131"/>
          <p:cNvSpPr txBox="1"/>
          <p:nvPr/>
        </p:nvSpPr>
        <p:spPr>
          <a:xfrm>
            <a:off x="2988119" y="3492688"/>
            <a:ext cx="1220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lt1"/>
                </a:solidFill>
                <a:latin typeface="Calibri"/>
                <a:ea typeface="Calibri"/>
                <a:cs typeface="Calibri"/>
                <a:sym typeface="Calibri"/>
              </a:rPr>
              <a:t>ascii</a:t>
            </a:r>
            <a:endParaRPr b="1" sz="1600">
              <a:solidFill>
                <a:schemeClr val="lt1"/>
              </a:solidFill>
              <a:latin typeface="Calibri"/>
              <a:ea typeface="Calibri"/>
              <a:cs typeface="Calibri"/>
              <a:sym typeface="Calibri"/>
            </a:endParaRPr>
          </a:p>
        </p:txBody>
      </p:sp>
      <p:cxnSp>
        <p:nvCxnSpPr>
          <p:cNvPr id="393" name="Google Shape;393;g1ab85662782_2_131"/>
          <p:cNvCxnSpPr/>
          <p:nvPr/>
        </p:nvCxnSpPr>
        <p:spPr>
          <a:xfrm>
            <a:off x="4934638" y="3923450"/>
            <a:ext cx="17100" cy="410400"/>
          </a:xfrm>
          <a:prstGeom prst="straightConnector1">
            <a:avLst/>
          </a:prstGeom>
          <a:noFill/>
          <a:ln cap="flat" cmpd="sng" w="38100">
            <a:solidFill>
              <a:schemeClr val="lt1"/>
            </a:solidFill>
            <a:prstDash val="solid"/>
            <a:round/>
            <a:headEnd len="med" w="med" type="none"/>
            <a:tailEnd len="med" w="med" type="triangle"/>
          </a:ln>
        </p:spPr>
      </p:cxnSp>
      <p:sp>
        <p:nvSpPr>
          <p:cNvPr id="394" name="Google Shape;394;g1ab85662782_2_131"/>
          <p:cNvSpPr/>
          <p:nvPr/>
        </p:nvSpPr>
        <p:spPr>
          <a:xfrm>
            <a:off x="4097500" y="4333850"/>
            <a:ext cx="20619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time difference value</a:t>
            </a:r>
            <a:endParaRPr b="1"/>
          </a:p>
        </p:txBody>
      </p:sp>
      <p:sp>
        <p:nvSpPr>
          <p:cNvPr id="395" name="Google Shape;395;g1ab85662782_2_131"/>
          <p:cNvSpPr txBox="1"/>
          <p:nvPr/>
        </p:nvSpPr>
        <p:spPr>
          <a:xfrm>
            <a:off x="2998069" y="4333875"/>
            <a:ext cx="1220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lt1"/>
                </a:solidFill>
                <a:latin typeface="Calibri"/>
                <a:ea typeface="Calibri"/>
                <a:cs typeface="Calibri"/>
                <a:sym typeface="Calibri"/>
              </a:rPr>
              <a:t>datetime</a:t>
            </a:r>
            <a:endParaRPr b="1" sz="1600">
              <a:solidFill>
                <a:schemeClr val="lt1"/>
              </a:solidFill>
              <a:latin typeface="Calibri"/>
              <a:ea typeface="Calibri"/>
              <a:cs typeface="Calibri"/>
              <a:sym typeface="Calibri"/>
            </a:endParaRPr>
          </a:p>
        </p:txBody>
      </p:sp>
      <p:sp>
        <p:nvSpPr>
          <p:cNvPr id="396" name="Google Shape;396;g1ab85662782_2_131"/>
          <p:cNvSpPr txBox="1"/>
          <p:nvPr/>
        </p:nvSpPr>
        <p:spPr>
          <a:xfrm>
            <a:off x="4922294" y="3913100"/>
            <a:ext cx="1220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lt1"/>
                </a:solidFill>
                <a:latin typeface="Calibri"/>
                <a:ea typeface="Calibri"/>
                <a:cs typeface="Calibri"/>
                <a:sym typeface="Calibri"/>
              </a:rPr>
              <a:t>calculation</a:t>
            </a:r>
            <a:endParaRPr b="1" sz="1600">
              <a:solidFill>
                <a:schemeClr val="lt1"/>
              </a:solidFill>
              <a:latin typeface="Calibri"/>
              <a:ea typeface="Calibri"/>
              <a:cs typeface="Calibri"/>
              <a:sym typeface="Calibri"/>
            </a:endParaRPr>
          </a:p>
        </p:txBody>
      </p:sp>
      <p:cxnSp>
        <p:nvCxnSpPr>
          <p:cNvPr id="397" name="Google Shape;397;g1ab85662782_2_131"/>
          <p:cNvCxnSpPr/>
          <p:nvPr/>
        </p:nvCxnSpPr>
        <p:spPr>
          <a:xfrm flipH="1" rot="10800000">
            <a:off x="6180388" y="3319850"/>
            <a:ext cx="1281600" cy="126420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ab85662782_2_178"/>
          <p:cNvSpPr txBox="1"/>
          <p:nvPr/>
        </p:nvSpPr>
        <p:spPr>
          <a:xfrm>
            <a:off x="6923625" y="2215650"/>
            <a:ext cx="2004000" cy="1204200"/>
          </a:xfrm>
          <a:prstGeom prst="rect">
            <a:avLst/>
          </a:prstGeom>
          <a:solidFill>
            <a:srgbClr val="D6AC58"/>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sp>
        <p:nvSpPr>
          <p:cNvPr id="403" name="Google Shape;403;g1ab85662782_2_178"/>
          <p:cNvSpPr txBox="1"/>
          <p:nvPr/>
        </p:nvSpPr>
        <p:spPr>
          <a:xfrm>
            <a:off x="367399" y="738050"/>
            <a:ext cx="1121100" cy="461700"/>
          </a:xfrm>
          <a:prstGeom prst="rect">
            <a:avLst/>
          </a:prstGeom>
          <a:solidFill>
            <a:srgbClr val="D6AC58"/>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pic>
        <p:nvPicPr>
          <p:cNvPr id="404" name="Google Shape;404;g1ab85662782_2_178"/>
          <p:cNvPicPr preferRelativeResize="0"/>
          <p:nvPr/>
        </p:nvPicPr>
        <p:blipFill>
          <a:blip r:embed="rId3">
            <a:alphaModFix/>
          </a:blip>
          <a:stretch>
            <a:fillRect/>
          </a:stretch>
        </p:blipFill>
        <p:spPr>
          <a:xfrm>
            <a:off x="1854075" y="479575"/>
            <a:ext cx="4880401" cy="4473701"/>
          </a:xfrm>
          <a:prstGeom prst="rect">
            <a:avLst/>
          </a:prstGeom>
          <a:noFill/>
          <a:ln>
            <a:noFill/>
          </a:ln>
        </p:spPr>
      </p:pic>
      <p:sp>
        <p:nvSpPr>
          <p:cNvPr id="405" name="Google Shape;405;g1ab85662782_2_178"/>
          <p:cNvSpPr txBox="1"/>
          <p:nvPr/>
        </p:nvSpPr>
        <p:spPr>
          <a:xfrm>
            <a:off x="428625" y="79375"/>
            <a:ext cx="334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a:t>
            </a:r>
            <a:r>
              <a:rPr b="1" lang="en-US" sz="2000">
                <a:solidFill>
                  <a:srgbClr val="DBB76C"/>
                </a:solidFill>
              </a:rPr>
              <a:t>2 Localization</a:t>
            </a:r>
            <a:endParaRPr b="0" i="0" sz="1400" u="none" cap="none" strike="noStrike">
              <a:solidFill>
                <a:srgbClr val="000000"/>
              </a:solidFill>
              <a:latin typeface="Arial"/>
              <a:ea typeface="Arial"/>
              <a:cs typeface="Arial"/>
              <a:sym typeface="Arial"/>
            </a:endParaRPr>
          </a:p>
        </p:txBody>
      </p:sp>
      <p:sp>
        <p:nvSpPr>
          <p:cNvPr id="406" name="Google Shape;406;g1ab85662782_2_178"/>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407" name="Google Shape;407;g1ab85662782_2_178"/>
          <p:cNvPicPr preferRelativeResize="0"/>
          <p:nvPr/>
        </p:nvPicPr>
        <p:blipFill>
          <a:blip r:embed="rId4">
            <a:alphaModFix/>
          </a:blip>
          <a:stretch>
            <a:fillRect/>
          </a:stretch>
        </p:blipFill>
        <p:spPr>
          <a:xfrm>
            <a:off x="7572884" y="4584046"/>
            <a:ext cx="1571116" cy="557100"/>
          </a:xfrm>
          <a:prstGeom prst="rect">
            <a:avLst/>
          </a:prstGeom>
          <a:noFill/>
          <a:ln>
            <a:noFill/>
          </a:ln>
        </p:spPr>
      </p:pic>
      <p:sp>
        <p:nvSpPr>
          <p:cNvPr id="408" name="Google Shape;408;g1ab85662782_2_178"/>
          <p:cNvSpPr/>
          <p:nvPr/>
        </p:nvSpPr>
        <p:spPr>
          <a:xfrm>
            <a:off x="3072675" y="1342850"/>
            <a:ext cx="2443200" cy="669000"/>
          </a:xfrm>
          <a:prstGeom prst="arc">
            <a:avLst>
              <a:gd fmla="val 10691726" name="adj1"/>
              <a:gd fmla="val 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p>
        </p:txBody>
      </p:sp>
      <p:sp>
        <p:nvSpPr>
          <p:cNvPr id="409" name="Google Shape;409;g1ab85662782_2_178"/>
          <p:cNvSpPr txBox="1"/>
          <p:nvPr/>
        </p:nvSpPr>
        <p:spPr>
          <a:xfrm>
            <a:off x="4308456" y="819641"/>
            <a:ext cx="52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FF0000"/>
                </a:solidFill>
                <a:latin typeface="Calibri"/>
                <a:ea typeface="Calibri"/>
                <a:cs typeface="Calibri"/>
                <a:sym typeface="Calibri"/>
              </a:rPr>
              <a:t>2r</a:t>
            </a:r>
            <a:endParaRPr b="1" sz="2200">
              <a:solidFill>
                <a:srgbClr val="FF0000"/>
              </a:solidFill>
              <a:latin typeface="Calibri"/>
              <a:ea typeface="Calibri"/>
              <a:cs typeface="Calibri"/>
              <a:sym typeface="Calibri"/>
            </a:endParaRPr>
          </a:p>
        </p:txBody>
      </p:sp>
      <p:sp>
        <p:nvSpPr>
          <p:cNvPr id="410" name="Google Shape;410;g1ab85662782_2_178"/>
          <p:cNvSpPr txBox="1"/>
          <p:nvPr/>
        </p:nvSpPr>
        <p:spPr>
          <a:xfrm>
            <a:off x="1676825" y="1692452"/>
            <a:ext cx="168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FF0000"/>
                </a:solidFill>
                <a:latin typeface="Calibri"/>
                <a:ea typeface="Calibri"/>
                <a:cs typeface="Calibri"/>
                <a:sym typeface="Calibri"/>
              </a:rPr>
              <a:t>time0_obj</a:t>
            </a:r>
            <a:endParaRPr b="1" sz="2200">
              <a:solidFill>
                <a:srgbClr val="FF0000"/>
              </a:solidFill>
              <a:latin typeface="Calibri"/>
              <a:ea typeface="Calibri"/>
              <a:cs typeface="Calibri"/>
              <a:sym typeface="Calibri"/>
            </a:endParaRPr>
          </a:p>
        </p:txBody>
      </p:sp>
      <p:sp>
        <p:nvSpPr>
          <p:cNvPr id="411" name="Google Shape;411;g1ab85662782_2_178"/>
          <p:cNvSpPr txBox="1"/>
          <p:nvPr/>
        </p:nvSpPr>
        <p:spPr>
          <a:xfrm>
            <a:off x="5313000" y="1736577"/>
            <a:ext cx="168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FF0000"/>
                </a:solidFill>
                <a:latin typeface="Calibri"/>
                <a:ea typeface="Calibri"/>
                <a:cs typeface="Calibri"/>
                <a:sym typeface="Calibri"/>
              </a:rPr>
              <a:t>time1_obj</a:t>
            </a:r>
            <a:endParaRPr b="1" sz="2200">
              <a:solidFill>
                <a:srgbClr val="FF0000"/>
              </a:solidFill>
              <a:latin typeface="Calibri"/>
              <a:ea typeface="Calibri"/>
              <a:cs typeface="Calibri"/>
              <a:sym typeface="Calibri"/>
            </a:endParaRPr>
          </a:p>
        </p:txBody>
      </p:sp>
      <p:sp>
        <p:nvSpPr>
          <p:cNvPr id="412" name="Google Shape;412;g1ab85662782_2_178"/>
          <p:cNvSpPr txBox="1"/>
          <p:nvPr/>
        </p:nvSpPr>
        <p:spPr>
          <a:xfrm>
            <a:off x="3803300" y="3894327"/>
            <a:ext cx="168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FF0000"/>
                </a:solidFill>
                <a:latin typeface="Calibri"/>
                <a:ea typeface="Calibri"/>
                <a:cs typeface="Calibri"/>
                <a:sym typeface="Calibri"/>
              </a:rPr>
              <a:t>time2_obj</a:t>
            </a:r>
            <a:endParaRPr b="1" sz="2200">
              <a:solidFill>
                <a:srgbClr val="FF0000"/>
              </a:solidFill>
              <a:latin typeface="Calibri"/>
              <a:ea typeface="Calibri"/>
              <a:cs typeface="Calibri"/>
              <a:sym typeface="Calibri"/>
            </a:endParaRPr>
          </a:p>
        </p:txBody>
      </p:sp>
      <p:sp>
        <p:nvSpPr>
          <p:cNvPr id="413" name="Google Shape;413;g1ab85662782_2_178"/>
          <p:cNvSpPr txBox="1"/>
          <p:nvPr/>
        </p:nvSpPr>
        <p:spPr>
          <a:xfrm>
            <a:off x="6923625" y="2170200"/>
            <a:ext cx="54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td0</a:t>
            </a:r>
            <a:endParaRPr b="1" sz="2000">
              <a:solidFill>
                <a:schemeClr val="lt1"/>
              </a:solidFill>
              <a:latin typeface="Calibri"/>
              <a:ea typeface="Calibri"/>
              <a:cs typeface="Calibri"/>
              <a:sym typeface="Calibri"/>
            </a:endParaRPr>
          </a:p>
        </p:txBody>
      </p:sp>
      <p:sp>
        <p:nvSpPr>
          <p:cNvPr id="414" name="Google Shape;414;g1ab85662782_2_178"/>
          <p:cNvSpPr txBox="1"/>
          <p:nvPr/>
        </p:nvSpPr>
        <p:spPr>
          <a:xfrm>
            <a:off x="7650975" y="2170200"/>
            <a:ext cx="54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td1</a:t>
            </a:r>
            <a:endParaRPr b="1" sz="2000">
              <a:solidFill>
                <a:srgbClr val="FFFFFF"/>
              </a:solidFill>
              <a:latin typeface="Calibri"/>
              <a:ea typeface="Calibri"/>
              <a:cs typeface="Calibri"/>
              <a:sym typeface="Calibri"/>
            </a:endParaRPr>
          </a:p>
        </p:txBody>
      </p:sp>
      <p:sp>
        <p:nvSpPr>
          <p:cNvPr id="415" name="Google Shape;415;g1ab85662782_2_178"/>
          <p:cNvSpPr txBox="1"/>
          <p:nvPr/>
        </p:nvSpPr>
        <p:spPr>
          <a:xfrm>
            <a:off x="8378325" y="2170200"/>
            <a:ext cx="54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td2</a:t>
            </a:r>
            <a:endParaRPr b="1" sz="2000">
              <a:solidFill>
                <a:srgbClr val="FFFFFF"/>
              </a:solidFill>
              <a:latin typeface="Calibri"/>
              <a:ea typeface="Calibri"/>
              <a:cs typeface="Calibri"/>
              <a:sym typeface="Calibri"/>
            </a:endParaRPr>
          </a:p>
        </p:txBody>
      </p:sp>
      <p:sp>
        <p:nvSpPr>
          <p:cNvPr id="416" name="Google Shape;416;g1ab85662782_2_178"/>
          <p:cNvSpPr txBox="1"/>
          <p:nvPr/>
        </p:nvSpPr>
        <p:spPr>
          <a:xfrm>
            <a:off x="7662075" y="2571750"/>
            <a:ext cx="52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v</a:t>
            </a:r>
            <a:endParaRPr b="1" sz="2000">
              <a:solidFill>
                <a:srgbClr val="FFFFFF"/>
              </a:solidFill>
              <a:latin typeface="Calibri"/>
              <a:ea typeface="Calibri"/>
              <a:cs typeface="Calibri"/>
              <a:sym typeface="Calibri"/>
            </a:endParaRPr>
          </a:p>
        </p:txBody>
      </p:sp>
      <p:sp>
        <p:nvSpPr>
          <p:cNvPr id="417" name="Google Shape;417;g1ab85662782_2_178"/>
          <p:cNvSpPr txBox="1"/>
          <p:nvPr/>
        </p:nvSpPr>
        <p:spPr>
          <a:xfrm>
            <a:off x="7538025" y="2927300"/>
            <a:ext cx="775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Area</a:t>
            </a:r>
            <a:endParaRPr b="1" sz="2000">
              <a:solidFill>
                <a:srgbClr val="FFFFFF"/>
              </a:solidFill>
              <a:latin typeface="Calibri"/>
              <a:ea typeface="Calibri"/>
              <a:cs typeface="Calibri"/>
              <a:sym typeface="Calibri"/>
            </a:endParaRPr>
          </a:p>
        </p:txBody>
      </p:sp>
      <p:sp>
        <p:nvSpPr>
          <p:cNvPr id="418" name="Google Shape;418;g1ab85662782_2_178"/>
          <p:cNvSpPr txBox="1"/>
          <p:nvPr/>
        </p:nvSpPr>
        <p:spPr>
          <a:xfrm>
            <a:off x="296900" y="753350"/>
            <a:ext cx="126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FF0000"/>
                </a:solidFill>
                <a:latin typeface="Calibri"/>
                <a:ea typeface="Calibri"/>
                <a:cs typeface="Calibri"/>
                <a:sym typeface="Calibri"/>
              </a:rPr>
              <a:t>Unit: cm, ms</a:t>
            </a:r>
            <a:endParaRPr b="1" sz="1600">
              <a:solidFill>
                <a:srgbClr val="FF0000"/>
              </a:solidFill>
              <a:latin typeface="Calibri"/>
              <a:ea typeface="Calibri"/>
              <a:cs typeface="Calibri"/>
              <a:sym typeface="Calibri"/>
            </a:endParaRPr>
          </a:p>
        </p:txBody>
      </p:sp>
      <p:cxnSp>
        <p:nvCxnSpPr>
          <p:cNvPr id="419" name="Google Shape;419;g1ab85662782_2_178"/>
          <p:cNvCxnSpPr/>
          <p:nvPr/>
        </p:nvCxnSpPr>
        <p:spPr>
          <a:xfrm>
            <a:off x="3069675" y="1806900"/>
            <a:ext cx="2422800" cy="10200"/>
          </a:xfrm>
          <a:prstGeom prst="straightConnector1">
            <a:avLst/>
          </a:prstGeom>
          <a:noFill/>
          <a:ln cap="flat" cmpd="sng" w="28575">
            <a:solidFill>
              <a:srgbClr val="FF0000"/>
            </a:solidFill>
            <a:prstDash val="solid"/>
            <a:round/>
            <a:headEnd len="med" w="med" type="none"/>
            <a:tailEnd len="med" w="med" type="none"/>
          </a:ln>
        </p:spPr>
      </p:cxnSp>
      <p:cxnSp>
        <p:nvCxnSpPr>
          <p:cNvPr id="420" name="Google Shape;420;g1ab85662782_2_178"/>
          <p:cNvCxnSpPr/>
          <p:nvPr/>
        </p:nvCxnSpPr>
        <p:spPr>
          <a:xfrm>
            <a:off x="3090200" y="1806900"/>
            <a:ext cx="1191000" cy="2115000"/>
          </a:xfrm>
          <a:prstGeom prst="straightConnector1">
            <a:avLst/>
          </a:prstGeom>
          <a:noFill/>
          <a:ln cap="flat" cmpd="sng" w="28575">
            <a:solidFill>
              <a:srgbClr val="FF0000"/>
            </a:solidFill>
            <a:prstDash val="solid"/>
            <a:round/>
            <a:headEnd len="med" w="med" type="none"/>
            <a:tailEnd len="med" w="med" type="none"/>
          </a:ln>
        </p:spPr>
      </p:cxnSp>
      <p:cxnSp>
        <p:nvCxnSpPr>
          <p:cNvPr id="421" name="Google Shape;421;g1ab85662782_2_178"/>
          <p:cNvCxnSpPr/>
          <p:nvPr/>
        </p:nvCxnSpPr>
        <p:spPr>
          <a:xfrm flipH="1">
            <a:off x="4311825" y="1858225"/>
            <a:ext cx="1191000" cy="20637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g1ab85662782_2_38"/>
          <p:cNvPicPr preferRelativeResize="0"/>
          <p:nvPr/>
        </p:nvPicPr>
        <p:blipFill>
          <a:blip r:embed="rId3">
            <a:alphaModFix/>
          </a:blip>
          <a:stretch>
            <a:fillRect/>
          </a:stretch>
        </p:blipFill>
        <p:spPr>
          <a:xfrm>
            <a:off x="3216401" y="3078356"/>
            <a:ext cx="2569400" cy="1707494"/>
          </a:xfrm>
          <a:prstGeom prst="rect">
            <a:avLst/>
          </a:prstGeom>
          <a:noFill/>
          <a:ln>
            <a:noFill/>
          </a:ln>
        </p:spPr>
      </p:pic>
      <p:sp>
        <p:nvSpPr>
          <p:cNvPr id="427" name="Google Shape;427;g1ab85662782_2_38"/>
          <p:cNvSpPr txBox="1"/>
          <p:nvPr/>
        </p:nvSpPr>
        <p:spPr>
          <a:xfrm>
            <a:off x="428625" y="79375"/>
            <a:ext cx="334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a:t>
            </a:r>
            <a:r>
              <a:rPr b="1" lang="en-US" sz="2000">
                <a:solidFill>
                  <a:srgbClr val="DBB76C"/>
                </a:solidFill>
              </a:rPr>
              <a:t>2 Localization</a:t>
            </a:r>
            <a:endParaRPr b="0" i="0" sz="1400" u="none" cap="none" strike="noStrike">
              <a:solidFill>
                <a:srgbClr val="000000"/>
              </a:solidFill>
              <a:latin typeface="Arial"/>
              <a:ea typeface="Arial"/>
              <a:cs typeface="Arial"/>
              <a:sym typeface="Arial"/>
            </a:endParaRPr>
          </a:p>
        </p:txBody>
      </p:sp>
      <p:sp>
        <p:nvSpPr>
          <p:cNvPr id="428" name="Google Shape;428;g1ab85662782_2_38"/>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429" name="Google Shape;429;g1ab85662782_2_38"/>
          <p:cNvPicPr preferRelativeResize="0"/>
          <p:nvPr/>
        </p:nvPicPr>
        <p:blipFill>
          <a:blip r:embed="rId4">
            <a:alphaModFix/>
          </a:blip>
          <a:stretch>
            <a:fillRect/>
          </a:stretch>
        </p:blipFill>
        <p:spPr>
          <a:xfrm>
            <a:off x="7572884" y="4584046"/>
            <a:ext cx="1571116" cy="557100"/>
          </a:xfrm>
          <a:prstGeom prst="rect">
            <a:avLst/>
          </a:prstGeom>
          <a:noFill/>
          <a:ln>
            <a:noFill/>
          </a:ln>
        </p:spPr>
      </p:pic>
      <p:pic>
        <p:nvPicPr>
          <p:cNvPr id="430" name="Google Shape;430;g1ab85662782_2_38"/>
          <p:cNvPicPr preferRelativeResize="0"/>
          <p:nvPr/>
        </p:nvPicPr>
        <p:blipFill>
          <a:blip r:embed="rId5">
            <a:alphaModFix/>
          </a:blip>
          <a:stretch>
            <a:fillRect/>
          </a:stretch>
        </p:blipFill>
        <p:spPr>
          <a:xfrm>
            <a:off x="367286" y="1446200"/>
            <a:ext cx="2569400" cy="2360000"/>
          </a:xfrm>
          <a:prstGeom prst="rect">
            <a:avLst/>
          </a:prstGeom>
          <a:noFill/>
          <a:ln>
            <a:noFill/>
          </a:ln>
        </p:spPr>
      </p:pic>
      <p:sp>
        <p:nvSpPr>
          <p:cNvPr id="431" name="Google Shape;431;g1ab85662782_2_38"/>
          <p:cNvSpPr txBox="1"/>
          <p:nvPr/>
        </p:nvSpPr>
        <p:spPr>
          <a:xfrm>
            <a:off x="3216392" y="699750"/>
            <a:ext cx="452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lt1"/>
                </a:solidFill>
                <a:latin typeface="Calibri"/>
                <a:ea typeface="Calibri"/>
                <a:cs typeface="Calibri"/>
                <a:sym typeface="Calibri"/>
              </a:rPr>
              <a:t>Parallel Translation</a:t>
            </a:r>
            <a:endParaRPr b="1" sz="2800">
              <a:solidFill>
                <a:schemeClr val="lt1"/>
              </a:solidFill>
              <a:latin typeface="Calibri"/>
              <a:ea typeface="Calibri"/>
              <a:cs typeface="Calibri"/>
              <a:sym typeface="Calibri"/>
            </a:endParaRPr>
          </a:p>
        </p:txBody>
      </p:sp>
      <p:sp>
        <p:nvSpPr>
          <p:cNvPr id="432" name="Google Shape;432;g1ab85662782_2_38"/>
          <p:cNvSpPr txBox="1"/>
          <p:nvPr/>
        </p:nvSpPr>
        <p:spPr>
          <a:xfrm>
            <a:off x="3216401" y="2462738"/>
            <a:ext cx="497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lt1"/>
                </a:solidFill>
                <a:latin typeface="Calibri"/>
                <a:ea typeface="Calibri"/>
                <a:cs typeface="Calibri"/>
                <a:sym typeface="Calibri"/>
              </a:rPr>
              <a:t>Rotation Transformation</a:t>
            </a:r>
            <a:endParaRPr b="1" sz="2800">
              <a:solidFill>
                <a:schemeClr val="lt1"/>
              </a:solidFill>
              <a:latin typeface="Calibri"/>
              <a:ea typeface="Calibri"/>
              <a:cs typeface="Calibri"/>
              <a:sym typeface="Calibri"/>
            </a:endParaRPr>
          </a:p>
        </p:txBody>
      </p:sp>
      <p:sp>
        <p:nvSpPr>
          <p:cNvPr id="433" name="Google Shape;433;g1ab85662782_2_38"/>
          <p:cNvSpPr txBox="1"/>
          <p:nvPr/>
        </p:nvSpPr>
        <p:spPr>
          <a:xfrm>
            <a:off x="122197" y="699750"/>
            <a:ext cx="30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lt1"/>
                </a:solidFill>
                <a:latin typeface="Calibri"/>
                <a:ea typeface="Calibri"/>
                <a:cs typeface="Calibri"/>
                <a:sym typeface="Calibri"/>
              </a:rPr>
              <a:t>Hyperbolic function</a:t>
            </a:r>
            <a:endParaRPr b="1" sz="2800">
              <a:solidFill>
                <a:schemeClr val="lt1"/>
              </a:solidFill>
              <a:latin typeface="Calibri"/>
              <a:ea typeface="Calibri"/>
              <a:cs typeface="Calibri"/>
              <a:sym typeface="Calibri"/>
            </a:endParaRPr>
          </a:p>
        </p:txBody>
      </p:sp>
      <p:pic>
        <p:nvPicPr>
          <p:cNvPr id="434" name="Google Shape;434;g1ab85662782_2_38"/>
          <p:cNvPicPr preferRelativeResize="0"/>
          <p:nvPr/>
        </p:nvPicPr>
        <p:blipFill>
          <a:blip r:embed="rId6">
            <a:alphaModFix/>
          </a:blip>
          <a:stretch>
            <a:fillRect/>
          </a:stretch>
        </p:blipFill>
        <p:spPr>
          <a:xfrm>
            <a:off x="3303150" y="1315342"/>
            <a:ext cx="1571125" cy="1187478"/>
          </a:xfrm>
          <a:prstGeom prst="rect">
            <a:avLst/>
          </a:prstGeom>
          <a:noFill/>
          <a:ln>
            <a:noFill/>
          </a:ln>
        </p:spPr>
      </p:pic>
      <p:pic>
        <p:nvPicPr>
          <p:cNvPr id="435" name="Google Shape;435;g1ab85662782_2_38"/>
          <p:cNvPicPr preferRelativeResize="0"/>
          <p:nvPr/>
        </p:nvPicPr>
        <p:blipFill>
          <a:blip r:embed="rId7">
            <a:alphaModFix/>
          </a:blip>
          <a:stretch>
            <a:fillRect/>
          </a:stretch>
        </p:blipFill>
        <p:spPr>
          <a:xfrm>
            <a:off x="5846075" y="4074573"/>
            <a:ext cx="3189437" cy="400200"/>
          </a:xfrm>
          <a:prstGeom prst="rect">
            <a:avLst/>
          </a:prstGeom>
          <a:noFill/>
          <a:ln>
            <a:noFill/>
          </a:ln>
        </p:spPr>
      </p:pic>
      <p:pic>
        <p:nvPicPr>
          <p:cNvPr id="436" name="Google Shape;436;g1ab85662782_2_38"/>
          <p:cNvPicPr preferRelativeResize="0"/>
          <p:nvPr/>
        </p:nvPicPr>
        <p:blipFill>
          <a:blip r:embed="rId8">
            <a:alphaModFix/>
          </a:blip>
          <a:stretch>
            <a:fillRect/>
          </a:stretch>
        </p:blipFill>
        <p:spPr>
          <a:xfrm>
            <a:off x="5846075" y="3078350"/>
            <a:ext cx="2482150" cy="727850"/>
          </a:xfrm>
          <a:prstGeom prst="rect">
            <a:avLst/>
          </a:prstGeom>
          <a:noFill/>
          <a:ln>
            <a:noFill/>
          </a:ln>
        </p:spPr>
      </p:pic>
      <p:pic>
        <p:nvPicPr>
          <p:cNvPr id="437" name="Google Shape;437;g1ab85662782_2_38"/>
          <p:cNvPicPr preferRelativeResize="0"/>
          <p:nvPr/>
        </p:nvPicPr>
        <p:blipFill>
          <a:blip r:embed="rId9">
            <a:alphaModFix/>
          </a:blip>
          <a:stretch>
            <a:fillRect/>
          </a:stretch>
        </p:blipFill>
        <p:spPr>
          <a:xfrm>
            <a:off x="5240750" y="2009813"/>
            <a:ext cx="2495550" cy="533400"/>
          </a:xfrm>
          <a:prstGeom prst="rect">
            <a:avLst/>
          </a:prstGeom>
          <a:noFill/>
          <a:ln>
            <a:noFill/>
          </a:ln>
        </p:spPr>
      </p:pic>
      <p:pic>
        <p:nvPicPr>
          <p:cNvPr id="438" name="Google Shape;438;g1ab85662782_2_38"/>
          <p:cNvPicPr preferRelativeResize="0"/>
          <p:nvPr/>
        </p:nvPicPr>
        <p:blipFill>
          <a:blip r:embed="rId10">
            <a:alphaModFix/>
          </a:blip>
          <a:stretch>
            <a:fillRect/>
          </a:stretch>
        </p:blipFill>
        <p:spPr>
          <a:xfrm>
            <a:off x="5240750" y="1356925"/>
            <a:ext cx="1305800" cy="652900"/>
          </a:xfrm>
          <a:prstGeom prst="rect">
            <a:avLst/>
          </a:prstGeom>
          <a:noFill/>
          <a:ln>
            <a:noFill/>
          </a:ln>
        </p:spPr>
      </p:pic>
      <p:pic>
        <p:nvPicPr>
          <p:cNvPr id="439" name="Google Shape;439;g1ab85662782_2_38"/>
          <p:cNvPicPr preferRelativeResize="0"/>
          <p:nvPr/>
        </p:nvPicPr>
        <p:blipFill>
          <a:blip r:embed="rId11">
            <a:alphaModFix/>
          </a:blip>
          <a:stretch>
            <a:fillRect/>
          </a:stretch>
        </p:blipFill>
        <p:spPr>
          <a:xfrm>
            <a:off x="870925" y="3937050"/>
            <a:ext cx="1562100" cy="762000"/>
          </a:xfrm>
          <a:prstGeom prst="rect">
            <a:avLst/>
          </a:prstGeom>
          <a:noFill/>
          <a:ln>
            <a:noFill/>
          </a:ln>
        </p:spPr>
      </p:pic>
      <p:sp>
        <p:nvSpPr>
          <p:cNvPr id="440" name="Google Shape;440;g1ab85662782_2_38"/>
          <p:cNvSpPr/>
          <p:nvPr/>
        </p:nvSpPr>
        <p:spPr>
          <a:xfrm flipH="1" rot="-4275092">
            <a:off x="3429070" y="3141017"/>
            <a:ext cx="693498" cy="602517"/>
          </a:xfrm>
          <a:prstGeom prst="bentArrow">
            <a:avLst>
              <a:gd fmla="val 3078" name="adj1"/>
              <a:gd fmla="val 20259" name="adj2"/>
              <a:gd fmla="val 36048"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1ab85662782_2_38"/>
          <p:cNvSpPr/>
          <p:nvPr/>
        </p:nvSpPr>
        <p:spPr>
          <a:xfrm flipH="1" rot="6522704">
            <a:off x="4874268" y="4157062"/>
            <a:ext cx="1060451" cy="446078"/>
          </a:xfrm>
          <a:prstGeom prst="bentArrow">
            <a:avLst>
              <a:gd fmla="val 7411" name="adj1"/>
              <a:gd fmla="val 31453" name="adj2"/>
              <a:gd fmla="val 50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ab85662782_2_185"/>
          <p:cNvSpPr txBox="1"/>
          <p:nvPr/>
        </p:nvSpPr>
        <p:spPr>
          <a:xfrm>
            <a:off x="428625" y="79375"/>
            <a:ext cx="334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a:t>
            </a:r>
            <a:r>
              <a:rPr b="1" lang="en-US" sz="2000">
                <a:solidFill>
                  <a:srgbClr val="DBB76C"/>
                </a:solidFill>
              </a:rPr>
              <a:t>2 Localization</a:t>
            </a:r>
            <a:endParaRPr b="0" i="0" sz="1400" u="none" cap="none" strike="noStrike">
              <a:solidFill>
                <a:srgbClr val="000000"/>
              </a:solidFill>
              <a:latin typeface="Arial"/>
              <a:ea typeface="Arial"/>
              <a:cs typeface="Arial"/>
              <a:sym typeface="Arial"/>
            </a:endParaRPr>
          </a:p>
        </p:txBody>
      </p:sp>
      <p:sp>
        <p:nvSpPr>
          <p:cNvPr id="447" name="Google Shape;447;g1ab85662782_2_185"/>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448" name="Google Shape;448;g1ab85662782_2_185"/>
          <p:cNvPicPr preferRelativeResize="0"/>
          <p:nvPr/>
        </p:nvPicPr>
        <p:blipFill>
          <a:blip r:embed="rId3">
            <a:alphaModFix/>
          </a:blip>
          <a:stretch>
            <a:fillRect/>
          </a:stretch>
        </p:blipFill>
        <p:spPr>
          <a:xfrm>
            <a:off x="7572884" y="4584046"/>
            <a:ext cx="1571116" cy="557100"/>
          </a:xfrm>
          <a:prstGeom prst="rect">
            <a:avLst/>
          </a:prstGeom>
          <a:noFill/>
          <a:ln>
            <a:noFill/>
          </a:ln>
        </p:spPr>
      </p:pic>
      <p:pic>
        <p:nvPicPr>
          <p:cNvPr id="449" name="Google Shape;449;g1ab85662782_2_185"/>
          <p:cNvPicPr preferRelativeResize="0"/>
          <p:nvPr/>
        </p:nvPicPr>
        <p:blipFill>
          <a:blip r:embed="rId4">
            <a:alphaModFix/>
          </a:blip>
          <a:stretch>
            <a:fillRect/>
          </a:stretch>
        </p:blipFill>
        <p:spPr>
          <a:xfrm>
            <a:off x="1782888" y="589625"/>
            <a:ext cx="5578226" cy="4436375"/>
          </a:xfrm>
          <a:prstGeom prst="rect">
            <a:avLst/>
          </a:prstGeom>
          <a:noFill/>
          <a:ln>
            <a:noFill/>
          </a:ln>
        </p:spPr>
      </p:pic>
      <p:pic>
        <p:nvPicPr>
          <p:cNvPr id="450" name="Google Shape;450;g1ab85662782_2_185"/>
          <p:cNvPicPr preferRelativeResize="0"/>
          <p:nvPr/>
        </p:nvPicPr>
        <p:blipFill>
          <a:blip r:embed="rId5">
            <a:alphaModFix/>
          </a:blip>
          <a:stretch>
            <a:fillRect/>
          </a:stretch>
        </p:blipFill>
        <p:spPr>
          <a:xfrm>
            <a:off x="2900400" y="426445"/>
            <a:ext cx="3343200" cy="1177443"/>
          </a:xfrm>
          <a:prstGeom prst="rect">
            <a:avLst/>
          </a:prstGeom>
          <a:noFill/>
          <a:ln cap="flat" cmpd="sng" w="28575">
            <a:solidFill>
              <a:srgbClr val="0000FF"/>
            </a:solidFill>
            <a:prstDash val="solid"/>
            <a:round/>
            <a:headEnd len="sm" w="sm" type="none"/>
            <a:tailEnd len="sm" w="sm" type="none"/>
          </a:ln>
        </p:spPr>
      </p:pic>
      <p:pic>
        <p:nvPicPr>
          <p:cNvPr id="451" name="Google Shape;451;g1ab85662782_2_185"/>
          <p:cNvPicPr preferRelativeResize="0"/>
          <p:nvPr/>
        </p:nvPicPr>
        <p:blipFill>
          <a:blip r:embed="rId6">
            <a:alphaModFix/>
          </a:blip>
          <a:stretch>
            <a:fillRect/>
          </a:stretch>
        </p:blipFill>
        <p:spPr>
          <a:xfrm>
            <a:off x="265763" y="479587"/>
            <a:ext cx="8755354" cy="1071175"/>
          </a:xfrm>
          <a:prstGeom prst="rect">
            <a:avLst/>
          </a:prstGeom>
          <a:noFill/>
          <a:ln cap="flat" cmpd="sng" w="28575">
            <a:solidFill>
              <a:schemeClr val="accent6"/>
            </a:solidFill>
            <a:prstDash val="solid"/>
            <a:round/>
            <a:headEnd len="sm" w="sm" type="none"/>
            <a:tailEnd len="sm" w="sm" type="none"/>
          </a:ln>
        </p:spPr>
      </p:pic>
      <p:pic>
        <p:nvPicPr>
          <p:cNvPr id="452" name="Google Shape;452;g1ab85662782_2_185"/>
          <p:cNvPicPr preferRelativeResize="0"/>
          <p:nvPr/>
        </p:nvPicPr>
        <p:blipFill>
          <a:blip r:embed="rId7">
            <a:alphaModFix/>
          </a:blip>
          <a:stretch>
            <a:fillRect/>
          </a:stretch>
        </p:blipFill>
        <p:spPr>
          <a:xfrm>
            <a:off x="235775" y="646710"/>
            <a:ext cx="8815350" cy="831625"/>
          </a:xfrm>
          <a:prstGeom prst="rect">
            <a:avLst/>
          </a:prstGeom>
          <a:noFill/>
          <a:ln cap="flat" cmpd="sng" w="28575">
            <a:solidFill>
              <a:srgbClr val="A64D79"/>
            </a:solidFill>
            <a:prstDash val="solid"/>
            <a:round/>
            <a:headEnd len="sm" w="sm" type="none"/>
            <a:tailEnd len="sm" w="sm" type="none"/>
          </a:ln>
        </p:spPr>
      </p:pic>
      <p:sp>
        <p:nvSpPr>
          <p:cNvPr id="453" name="Google Shape;453;g1ab85662782_2_185"/>
          <p:cNvSpPr/>
          <p:nvPr/>
        </p:nvSpPr>
        <p:spPr>
          <a:xfrm>
            <a:off x="3282425" y="964713"/>
            <a:ext cx="981600" cy="4023900"/>
          </a:xfrm>
          <a:prstGeom prst="arc">
            <a:avLst>
              <a:gd fmla="val 16200000" name="adj1"/>
              <a:gd fmla="val 5703412"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ab85662782_2_185"/>
          <p:cNvSpPr/>
          <p:nvPr/>
        </p:nvSpPr>
        <p:spPr>
          <a:xfrm rot="10800000">
            <a:off x="4856175" y="912613"/>
            <a:ext cx="981600" cy="4023900"/>
          </a:xfrm>
          <a:prstGeom prst="arc">
            <a:avLst>
              <a:gd fmla="val 16200000" name="adj1"/>
              <a:gd fmla="val 5703412"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ab85662782_2_185"/>
          <p:cNvSpPr/>
          <p:nvPr/>
        </p:nvSpPr>
        <p:spPr>
          <a:xfrm>
            <a:off x="3294338" y="309288"/>
            <a:ext cx="981600" cy="4023900"/>
          </a:xfrm>
          <a:prstGeom prst="arc">
            <a:avLst>
              <a:gd fmla="val 16200000" name="adj1"/>
              <a:gd fmla="val 5703412"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1ab85662782_2_185"/>
          <p:cNvSpPr/>
          <p:nvPr/>
        </p:nvSpPr>
        <p:spPr>
          <a:xfrm rot="10800000">
            <a:off x="4868088" y="257188"/>
            <a:ext cx="981600" cy="4023900"/>
          </a:xfrm>
          <a:prstGeom prst="arc">
            <a:avLst>
              <a:gd fmla="val 16200000" name="adj1"/>
              <a:gd fmla="val 5703412"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1ab85662782_2_185"/>
          <p:cNvSpPr/>
          <p:nvPr/>
        </p:nvSpPr>
        <p:spPr>
          <a:xfrm rot="3616611">
            <a:off x="3668358" y="-361210"/>
            <a:ext cx="981425" cy="4023935"/>
          </a:xfrm>
          <a:prstGeom prst="arc">
            <a:avLst>
              <a:gd fmla="val 16200000" name="adj1"/>
              <a:gd fmla="val 5703412"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1ab85662782_2_185"/>
          <p:cNvSpPr/>
          <p:nvPr/>
        </p:nvSpPr>
        <p:spPr>
          <a:xfrm rot="-7183389">
            <a:off x="4494192" y="979750"/>
            <a:ext cx="981425" cy="4023935"/>
          </a:xfrm>
          <a:prstGeom prst="arc">
            <a:avLst>
              <a:gd fmla="val 16200000" name="adj1"/>
              <a:gd fmla="val 5703412"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ab85662782_2_185"/>
          <p:cNvSpPr/>
          <p:nvPr/>
        </p:nvSpPr>
        <p:spPr>
          <a:xfrm>
            <a:off x="3884975" y="1291350"/>
            <a:ext cx="273600" cy="276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1ab85662782_2_185"/>
          <p:cNvSpPr/>
          <p:nvPr/>
        </p:nvSpPr>
        <p:spPr>
          <a:xfrm>
            <a:off x="4978525" y="2964925"/>
            <a:ext cx="273600" cy="276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1ab85662782_2_185"/>
          <p:cNvSpPr/>
          <p:nvPr/>
        </p:nvSpPr>
        <p:spPr>
          <a:xfrm>
            <a:off x="3611375" y="2182950"/>
            <a:ext cx="273600" cy="276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1ab85662782_2_185"/>
          <p:cNvSpPr/>
          <p:nvPr/>
        </p:nvSpPr>
        <p:spPr>
          <a:xfrm>
            <a:off x="5210175" y="2182950"/>
            <a:ext cx="273600" cy="276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3"/>
                                        </p:tgtEl>
                                      </p:cBhvr>
                                    </p:animEffect>
                                    <p:set>
                                      <p:cBhvr>
                                        <p:cTn dur="1" fill="hold">
                                          <p:stCondLst>
                                            <p:cond delay="1000"/>
                                          </p:stCondLst>
                                        </p:cTn>
                                        <p:tgtEl>
                                          <p:spTgt spid="4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4"/>
                                        </p:tgtEl>
                                      </p:cBhvr>
                                    </p:animEffect>
                                    <p:set>
                                      <p:cBhvr>
                                        <p:cTn dur="1" fill="hold">
                                          <p:stCondLst>
                                            <p:cond delay="1000"/>
                                          </p:stCondLst>
                                        </p:cTn>
                                        <p:tgtEl>
                                          <p:spTgt spid="4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5"/>
                                        </p:tgtEl>
                                      </p:cBhvr>
                                    </p:animEffect>
                                    <p:set>
                                      <p:cBhvr>
                                        <p:cTn dur="1" fill="hold">
                                          <p:stCondLst>
                                            <p:cond delay="1000"/>
                                          </p:stCondLst>
                                        </p:cTn>
                                        <p:tgtEl>
                                          <p:spTgt spid="4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6"/>
                                        </p:tgtEl>
                                      </p:cBhvr>
                                    </p:animEffect>
                                    <p:set>
                                      <p:cBhvr>
                                        <p:cTn dur="1" fill="hold">
                                          <p:stCondLst>
                                            <p:cond delay="1000"/>
                                          </p:stCondLst>
                                        </p:cTn>
                                        <p:tgtEl>
                                          <p:spTgt spid="4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61"/>
                                        </p:tgtEl>
                                      </p:cBhvr>
                                    </p:animEffect>
                                    <p:set>
                                      <p:cBhvr>
                                        <p:cTn dur="1" fill="hold">
                                          <p:stCondLst>
                                            <p:cond delay="1000"/>
                                          </p:stCondLst>
                                        </p:cTn>
                                        <p:tgtEl>
                                          <p:spTgt spid="4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62"/>
                                        </p:tgtEl>
                                      </p:cBhvr>
                                    </p:animEffect>
                                    <p:set>
                                      <p:cBhvr>
                                        <p:cTn dur="1" fill="hold">
                                          <p:stCondLst>
                                            <p:cond delay="1000"/>
                                          </p:stCondLst>
                                        </p:cTn>
                                        <p:tgtEl>
                                          <p:spTgt spid="46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58"/>
                                        </p:tgtEl>
                                      </p:cBhvr>
                                    </p:animEffect>
                                    <p:set>
                                      <p:cBhvr>
                                        <p:cTn dur="1" fill="hold">
                                          <p:stCondLst>
                                            <p:cond delay="0"/>
                                          </p:stCondLst>
                                        </p:cTn>
                                        <p:tgtEl>
                                          <p:spTgt spid="4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7"/>
                                        </p:tgtEl>
                                      </p:cBhvr>
                                    </p:animEffect>
                                    <p:set>
                                      <p:cBhvr>
                                        <p:cTn dur="1" fill="hold">
                                          <p:stCondLst>
                                            <p:cond delay="1000"/>
                                          </p:stCondLst>
                                        </p:cTn>
                                        <p:tgtEl>
                                          <p:spTgt spid="4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9"/>
                                        </p:tgtEl>
                                      </p:cBhvr>
                                    </p:animEffect>
                                    <p:set>
                                      <p:cBhvr>
                                        <p:cTn dur="1" fill="hold">
                                          <p:stCondLst>
                                            <p:cond delay="1000"/>
                                          </p:stCondLst>
                                        </p:cTn>
                                        <p:tgtEl>
                                          <p:spTgt spid="4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60"/>
                                        </p:tgtEl>
                                      </p:cBhvr>
                                    </p:animEffect>
                                    <p:set>
                                      <p:cBhvr>
                                        <p:cTn dur="1" fill="hold">
                                          <p:stCondLst>
                                            <p:cond delay="1000"/>
                                          </p:stCondLst>
                                        </p:cTn>
                                        <p:tgtEl>
                                          <p:spTgt spid="4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xit" presetID="10" presetSubtype="0">
                                  <p:stCondLst>
                                    <p:cond delay="0"/>
                                  </p:stCondLst>
                                  <p:childTnLst>
                                    <p:animEffect filter="fade" transition="out">
                                      <p:cBhvr>
                                        <p:cTn dur="500"/>
                                        <p:tgtEl>
                                          <p:spTgt spid="450"/>
                                        </p:tgtEl>
                                      </p:cBhvr>
                                    </p:animEffect>
                                    <p:set>
                                      <p:cBhvr>
                                        <p:cTn dur="1" fill="hold">
                                          <p:stCondLst>
                                            <p:cond delay="500"/>
                                          </p:stCondLst>
                                        </p:cTn>
                                        <p:tgtEl>
                                          <p:spTgt spid="4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xit" presetID="10" presetSubtype="0">
                                  <p:stCondLst>
                                    <p:cond delay="0"/>
                                  </p:stCondLst>
                                  <p:childTnLst>
                                    <p:animEffect filter="fade" transition="out">
                                      <p:cBhvr>
                                        <p:cTn dur="1000"/>
                                        <p:tgtEl>
                                          <p:spTgt spid="451"/>
                                        </p:tgtEl>
                                      </p:cBhvr>
                                    </p:animEffect>
                                    <p:set>
                                      <p:cBhvr>
                                        <p:cTn dur="1" fill="hold">
                                          <p:stCondLst>
                                            <p:cond delay="1000"/>
                                          </p:stCondLst>
                                        </p:cTn>
                                        <p:tgtEl>
                                          <p:spTgt spid="4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ab85662782_2_192"/>
          <p:cNvSpPr txBox="1"/>
          <p:nvPr/>
        </p:nvSpPr>
        <p:spPr>
          <a:xfrm>
            <a:off x="428625" y="79375"/>
            <a:ext cx="334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a:t>
            </a:r>
            <a:r>
              <a:rPr b="1" lang="en-US" sz="2000">
                <a:solidFill>
                  <a:srgbClr val="DBB76C"/>
                </a:solidFill>
              </a:rPr>
              <a:t>2 Localization</a:t>
            </a:r>
            <a:endParaRPr b="0" i="0" sz="1400" u="none" cap="none" strike="noStrike">
              <a:solidFill>
                <a:srgbClr val="000000"/>
              </a:solidFill>
              <a:latin typeface="Arial"/>
              <a:ea typeface="Arial"/>
              <a:cs typeface="Arial"/>
              <a:sym typeface="Arial"/>
            </a:endParaRPr>
          </a:p>
        </p:txBody>
      </p:sp>
      <p:sp>
        <p:nvSpPr>
          <p:cNvPr id="468" name="Google Shape;468;g1ab85662782_2_192"/>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469" name="Google Shape;469;g1ab85662782_2_192"/>
          <p:cNvPicPr preferRelativeResize="0"/>
          <p:nvPr/>
        </p:nvPicPr>
        <p:blipFill>
          <a:blip r:embed="rId3">
            <a:alphaModFix/>
          </a:blip>
          <a:stretch>
            <a:fillRect/>
          </a:stretch>
        </p:blipFill>
        <p:spPr>
          <a:xfrm>
            <a:off x="7572884" y="4584046"/>
            <a:ext cx="1571116" cy="557100"/>
          </a:xfrm>
          <a:prstGeom prst="rect">
            <a:avLst/>
          </a:prstGeom>
          <a:noFill/>
          <a:ln>
            <a:noFill/>
          </a:ln>
        </p:spPr>
      </p:pic>
      <p:pic>
        <p:nvPicPr>
          <p:cNvPr id="470" name="Google Shape;470;g1ab85662782_2_192"/>
          <p:cNvPicPr preferRelativeResize="0"/>
          <p:nvPr/>
        </p:nvPicPr>
        <p:blipFill>
          <a:blip r:embed="rId4">
            <a:alphaModFix/>
          </a:blip>
          <a:stretch>
            <a:fillRect/>
          </a:stretch>
        </p:blipFill>
        <p:spPr>
          <a:xfrm>
            <a:off x="1782888" y="589625"/>
            <a:ext cx="5578226" cy="4436375"/>
          </a:xfrm>
          <a:prstGeom prst="rect">
            <a:avLst/>
          </a:prstGeom>
          <a:noFill/>
          <a:ln>
            <a:noFill/>
          </a:ln>
        </p:spPr>
      </p:pic>
      <p:sp>
        <p:nvSpPr>
          <p:cNvPr id="471" name="Google Shape;471;g1ab85662782_2_192"/>
          <p:cNvSpPr/>
          <p:nvPr/>
        </p:nvSpPr>
        <p:spPr>
          <a:xfrm>
            <a:off x="3605301" y="2347500"/>
            <a:ext cx="166524" cy="2242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2</a:t>
            </a:r>
          </a:p>
        </p:txBody>
      </p:sp>
      <p:sp>
        <p:nvSpPr>
          <p:cNvPr id="472" name="Google Shape;472;g1ab85662782_2_192"/>
          <p:cNvSpPr/>
          <p:nvPr/>
        </p:nvSpPr>
        <p:spPr>
          <a:xfrm>
            <a:off x="5400727" y="2347499"/>
            <a:ext cx="166525" cy="2675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3</a:t>
            </a:r>
          </a:p>
        </p:txBody>
      </p:sp>
      <p:cxnSp>
        <p:nvCxnSpPr>
          <p:cNvPr id="473" name="Google Shape;473;g1ab85662782_2_192"/>
          <p:cNvCxnSpPr/>
          <p:nvPr/>
        </p:nvCxnSpPr>
        <p:spPr>
          <a:xfrm flipH="1">
            <a:off x="1816400" y="2911000"/>
            <a:ext cx="2747100" cy="1192800"/>
          </a:xfrm>
          <a:prstGeom prst="straightConnector1">
            <a:avLst/>
          </a:prstGeom>
          <a:noFill/>
          <a:ln cap="flat" cmpd="sng" w="38100">
            <a:solidFill>
              <a:srgbClr val="00FF00"/>
            </a:solidFill>
            <a:prstDash val="solid"/>
            <a:round/>
            <a:headEnd len="med" w="med" type="none"/>
            <a:tailEnd len="med" w="med" type="none"/>
          </a:ln>
        </p:spPr>
      </p:cxnSp>
      <p:cxnSp>
        <p:nvCxnSpPr>
          <p:cNvPr id="474" name="Google Shape;474;g1ab85662782_2_192"/>
          <p:cNvCxnSpPr>
            <a:endCxn id="470" idx="2"/>
          </p:cNvCxnSpPr>
          <p:nvPr/>
        </p:nvCxnSpPr>
        <p:spPr>
          <a:xfrm>
            <a:off x="4563601" y="2976700"/>
            <a:ext cx="8400" cy="2049300"/>
          </a:xfrm>
          <a:prstGeom prst="straightConnector1">
            <a:avLst/>
          </a:prstGeom>
          <a:noFill/>
          <a:ln cap="flat" cmpd="sng" w="38100">
            <a:solidFill>
              <a:srgbClr val="00FF00"/>
            </a:solidFill>
            <a:prstDash val="solid"/>
            <a:round/>
            <a:headEnd len="med" w="med" type="none"/>
            <a:tailEnd len="med" w="med" type="none"/>
          </a:ln>
        </p:spPr>
      </p:cxnSp>
      <p:sp>
        <p:nvSpPr>
          <p:cNvPr id="475" name="Google Shape;475;g1ab85662782_2_192"/>
          <p:cNvSpPr/>
          <p:nvPr/>
        </p:nvSpPr>
        <p:spPr>
          <a:xfrm>
            <a:off x="4470850" y="3526975"/>
            <a:ext cx="85275" cy="2242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1</a:t>
            </a:r>
          </a:p>
        </p:txBody>
      </p:sp>
      <p:sp>
        <p:nvSpPr>
          <p:cNvPr id="476" name="Google Shape;476;g1ab85662782_2_192"/>
          <p:cNvSpPr/>
          <p:nvPr/>
        </p:nvSpPr>
        <p:spPr>
          <a:xfrm>
            <a:off x="3699975" y="3485125"/>
            <a:ext cx="262800" cy="224100"/>
          </a:xfrm>
          <a:prstGeom prst="diamond">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1ab85662782_2_192"/>
          <p:cNvSpPr/>
          <p:nvPr/>
        </p:nvSpPr>
        <p:spPr>
          <a:xfrm>
            <a:off x="3913975" y="3093400"/>
            <a:ext cx="262800" cy="224100"/>
          </a:xfrm>
          <a:prstGeom prst="diamond">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1ab85662782_2_192"/>
          <p:cNvSpPr/>
          <p:nvPr/>
        </p:nvSpPr>
        <p:spPr>
          <a:xfrm>
            <a:off x="3058550" y="3586200"/>
            <a:ext cx="262800" cy="224100"/>
          </a:xfrm>
          <a:prstGeom prst="diamond">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b534677660_0_0"/>
          <p:cNvSpPr txBox="1"/>
          <p:nvPr/>
        </p:nvSpPr>
        <p:spPr>
          <a:xfrm>
            <a:off x="428625" y="79375"/>
            <a:ext cx="334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a:t>
            </a:r>
            <a:r>
              <a:rPr b="1" lang="en-US" sz="2000">
                <a:solidFill>
                  <a:srgbClr val="DBB76C"/>
                </a:solidFill>
              </a:rPr>
              <a:t>2 Localization</a:t>
            </a:r>
            <a:endParaRPr b="0" i="0" sz="1400" u="none" cap="none" strike="noStrike">
              <a:solidFill>
                <a:srgbClr val="000000"/>
              </a:solidFill>
              <a:latin typeface="Arial"/>
              <a:ea typeface="Arial"/>
              <a:cs typeface="Arial"/>
              <a:sym typeface="Arial"/>
            </a:endParaRPr>
          </a:p>
        </p:txBody>
      </p:sp>
      <p:sp>
        <p:nvSpPr>
          <p:cNvPr id="484" name="Google Shape;484;g1b534677660_0_0"/>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485" name="Google Shape;485;g1b534677660_0_0"/>
          <p:cNvPicPr preferRelativeResize="0"/>
          <p:nvPr/>
        </p:nvPicPr>
        <p:blipFill>
          <a:blip r:embed="rId3">
            <a:alphaModFix/>
          </a:blip>
          <a:stretch>
            <a:fillRect/>
          </a:stretch>
        </p:blipFill>
        <p:spPr>
          <a:xfrm>
            <a:off x="7572884" y="4584046"/>
            <a:ext cx="1571116" cy="557100"/>
          </a:xfrm>
          <a:prstGeom prst="rect">
            <a:avLst/>
          </a:prstGeom>
          <a:noFill/>
          <a:ln>
            <a:noFill/>
          </a:ln>
        </p:spPr>
      </p:pic>
      <p:pic>
        <p:nvPicPr>
          <p:cNvPr id="486" name="Google Shape;486;g1b534677660_0_0"/>
          <p:cNvPicPr preferRelativeResize="0"/>
          <p:nvPr/>
        </p:nvPicPr>
        <p:blipFill>
          <a:blip r:embed="rId4">
            <a:alphaModFix/>
          </a:blip>
          <a:stretch>
            <a:fillRect/>
          </a:stretch>
        </p:blipFill>
        <p:spPr>
          <a:xfrm>
            <a:off x="383084" y="712300"/>
            <a:ext cx="3879525" cy="3085401"/>
          </a:xfrm>
          <a:prstGeom prst="rect">
            <a:avLst/>
          </a:prstGeom>
          <a:noFill/>
          <a:ln>
            <a:noFill/>
          </a:ln>
        </p:spPr>
      </p:pic>
      <p:pic>
        <p:nvPicPr>
          <p:cNvPr id="487" name="Google Shape;487;g1b534677660_0_0"/>
          <p:cNvPicPr preferRelativeResize="0"/>
          <p:nvPr/>
        </p:nvPicPr>
        <p:blipFill>
          <a:blip r:embed="rId5">
            <a:alphaModFix/>
          </a:blip>
          <a:stretch>
            <a:fillRect/>
          </a:stretch>
        </p:blipFill>
        <p:spPr>
          <a:xfrm>
            <a:off x="4853300" y="397500"/>
            <a:ext cx="4081152" cy="2295651"/>
          </a:xfrm>
          <a:prstGeom prst="rect">
            <a:avLst/>
          </a:prstGeom>
          <a:noFill/>
          <a:ln>
            <a:noFill/>
          </a:ln>
        </p:spPr>
      </p:pic>
      <p:cxnSp>
        <p:nvCxnSpPr>
          <p:cNvPr id="488" name="Google Shape;488;g1b534677660_0_0"/>
          <p:cNvCxnSpPr/>
          <p:nvPr/>
        </p:nvCxnSpPr>
        <p:spPr>
          <a:xfrm flipH="1">
            <a:off x="874725" y="2360575"/>
            <a:ext cx="1493400" cy="1802400"/>
          </a:xfrm>
          <a:prstGeom prst="straightConnector1">
            <a:avLst/>
          </a:prstGeom>
          <a:noFill/>
          <a:ln cap="flat" cmpd="sng" w="38100">
            <a:solidFill>
              <a:srgbClr val="FF0000"/>
            </a:solidFill>
            <a:prstDash val="solid"/>
            <a:round/>
            <a:headEnd len="med" w="med" type="none"/>
            <a:tailEnd len="med" w="med" type="triangle"/>
          </a:ln>
        </p:spPr>
      </p:cxnSp>
      <p:sp>
        <p:nvSpPr>
          <p:cNvPr id="489" name="Google Shape;489;g1b534677660_0_0"/>
          <p:cNvSpPr txBox="1"/>
          <p:nvPr/>
        </p:nvSpPr>
        <p:spPr>
          <a:xfrm>
            <a:off x="383073" y="4297200"/>
            <a:ext cx="112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FF0000"/>
                </a:solidFill>
                <a:latin typeface="Calibri"/>
                <a:ea typeface="Calibri"/>
                <a:cs typeface="Calibri"/>
                <a:sym typeface="Calibri"/>
              </a:rPr>
              <a:t>(m, n)</a:t>
            </a:r>
            <a:endParaRPr b="1" sz="2800">
              <a:solidFill>
                <a:srgbClr val="FF0000"/>
              </a:solidFill>
              <a:latin typeface="Calibri"/>
              <a:ea typeface="Calibri"/>
              <a:cs typeface="Calibri"/>
              <a:sym typeface="Calibri"/>
            </a:endParaRPr>
          </a:p>
        </p:txBody>
      </p:sp>
      <p:cxnSp>
        <p:nvCxnSpPr>
          <p:cNvPr id="490" name="Google Shape;490;g1b534677660_0_0"/>
          <p:cNvCxnSpPr/>
          <p:nvPr/>
        </p:nvCxnSpPr>
        <p:spPr>
          <a:xfrm flipH="1" rot="10800000">
            <a:off x="1512884" y="4599300"/>
            <a:ext cx="1890000" cy="11400"/>
          </a:xfrm>
          <a:prstGeom prst="straightConnector1">
            <a:avLst/>
          </a:prstGeom>
          <a:noFill/>
          <a:ln cap="flat" cmpd="sng" w="38100">
            <a:solidFill>
              <a:srgbClr val="00FF00"/>
            </a:solidFill>
            <a:prstDash val="solid"/>
            <a:round/>
            <a:headEnd len="med" w="med" type="none"/>
            <a:tailEnd len="med" w="med" type="triangle"/>
          </a:ln>
        </p:spPr>
      </p:cxnSp>
      <p:sp>
        <p:nvSpPr>
          <p:cNvPr id="491" name="Google Shape;491;g1b534677660_0_0"/>
          <p:cNvSpPr txBox="1"/>
          <p:nvPr/>
        </p:nvSpPr>
        <p:spPr>
          <a:xfrm>
            <a:off x="3517550" y="4221775"/>
            <a:ext cx="322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00FF00"/>
                </a:solidFill>
                <a:latin typeface="Calibri"/>
                <a:ea typeface="Calibri"/>
                <a:cs typeface="Calibri"/>
                <a:sym typeface="Calibri"/>
              </a:rPr>
              <a:t>(</a:t>
            </a:r>
            <a:r>
              <a:rPr b="1" lang="en-US" sz="2800">
                <a:solidFill>
                  <a:srgbClr val="00FF00"/>
                </a:solidFill>
                <a:latin typeface="Calibri"/>
                <a:ea typeface="Calibri"/>
                <a:cs typeface="Calibri"/>
                <a:sym typeface="Calibri"/>
              </a:rPr>
              <a:t>40.426…</a:t>
            </a:r>
            <a:r>
              <a:rPr b="1" lang="en-US" sz="2800">
                <a:solidFill>
                  <a:srgbClr val="00FF00"/>
                </a:solidFill>
                <a:latin typeface="Calibri"/>
                <a:ea typeface="Calibri"/>
                <a:cs typeface="Calibri"/>
                <a:sym typeface="Calibri"/>
              </a:rPr>
              <a:t>, -86.909…)</a:t>
            </a:r>
            <a:endParaRPr b="1" sz="2800">
              <a:solidFill>
                <a:srgbClr val="00FF00"/>
              </a:solidFill>
              <a:latin typeface="Calibri"/>
              <a:ea typeface="Calibri"/>
              <a:cs typeface="Calibri"/>
              <a:sym typeface="Calibri"/>
            </a:endParaRPr>
          </a:p>
        </p:txBody>
      </p:sp>
      <p:pic>
        <p:nvPicPr>
          <p:cNvPr id="492" name="Google Shape;492;g1b534677660_0_0"/>
          <p:cNvPicPr preferRelativeResize="0"/>
          <p:nvPr/>
        </p:nvPicPr>
        <p:blipFill>
          <a:blip r:embed="rId6">
            <a:alphaModFix/>
          </a:blip>
          <a:stretch>
            <a:fillRect/>
          </a:stretch>
        </p:blipFill>
        <p:spPr>
          <a:xfrm>
            <a:off x="6685638" y="2426084"/>
            <a:ext cx="2248824" cy="1871119"/>
          </a:xfrm>
          <a:prstGeom prst="rect">
            <a:avLst/>
          </a:prstGeom>
          <a:noFill/>
          <a:ln>
            <a:noFill/>
          </a:ln>
        </p:spPr>
      </p:pic>
      <p:pic>
        <p:nvPicPr>
          <p:cNvPr id="493" name="Google Shape;493;g1b534677660_0_0"/>
          <p:cNvPicPr preferRelativeResize="0"/>
          <p:nvPr/>
        </p:nvPicPr>
        <p:blipFill>
          <a:blip r:embed="rId7">
            <a:alphaModFix/>
          </a:blip>
          <a:stretch>
            <a:fillRect/>
          </a:stretch>
        </p:blipFill>
        <p:spPr>
          <a:xfrm rot="538581">
            <a:off x="5209750" y="2787521"/>
            <a:ext cx="1348471" cy="1339900"/>
          </a:xfrm>
          <a:prstGeom prst="rect">
            <a:avLst/>
          </a:prstGeom>
          <a:noFill/>
          <a:ln>
            <a:noFill/>
          </a:ln>
        </p:spPr>
      </p:pic>
      <p:pic>
        <p:nvPicPr>
          <p:cNvPr id="494" name="Google Shape;494;g1b534677660_0_0"/>
          <p:cNvPicPr preferRelativeResize="0"/>
          <p:nvPr/>
        </p:nvPicPr>
        <p:blipFill>
          <a:blip r:embed="rId7">
            <a:alphaModFix/>
          </a:blip>
          <a:stretch>
            <a:fillRect/>
          </a:stretch>
        </p:blipFill>
        <p:spPr>
          <a:xfrm>
            <a:off x="3211975" y="2739866"/>
            <a:ext cx="1383342" cy="1374550"/>
          </a:xfrm>
          <a:prstGeom prst="rect">
            <a:avLst/>
          </a:prstGeom>
          <a:noFill/>
          <a:ln>
            <a:noFill/>
          </a:ln>
        </p:spPr>
      </p:pic>
      <p:cxnSp>
        <p:nvCxnSpPr>
          <p:cNvPr id="495" name="Google Shape;495;g1b534677660_0_0"/>
          <p:cNvCxnSpPr>
            <a:stCxn id="494" idx="3"/>
            <a:endCxn id="493" idx="1"/>
          </p:cNvCxnSpPr>
          <p:nvPr/>
        </p:nvCxnSpPr>
        <p:spPr>
          <a:xfrm flipH="1" rot="10800000">
            <a:off x="4595317" y="3352141"/>
            <a:ext cx="622800" cy="75000"/>
          </a:xfrm>
          <a:prstGeom prst="straightConnector1">
            <a:avLst/>
          </a:prstGeom>
          <a:noFill/>
          <a:ln cap="flat" cmpd="sng" w="38100">
            <a:solidFill>
              <a:srgbClr val="FF0000"/>
            </a:solidFill>
            <a:prstDash val="solid"/>
            <a:round/>
            <a:headEnd len="med" w="med" type="none"/>
            <a:tailEnd len="med" w="med" type="triangle"/>
          </a:ln>
        </p:spPr>
      </p:cxnSp>
      <p:sp>
        <p:nvSpPr>
          <p:cNvPr id="496" name="Google Shape;496;g1b534677660_0_0"/>
          <p:cNvSpPr txBox="1"/>
          <p:nvPr/>
        </p:nvSpPr>
        <p:spPr>
          <a:xfrm>
            <a:off x="432575" y="4743300"/>
            <a:ext cx="103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(unit: cm)</a:t>
            </a:r>
            <a:endParaRPr>
              <a:solidFill>
                <a:schemeClr val="lt1"/>
              </a:solidFill>
              <a:latin typeface="Calibri"/>
              <a:ea typeface="Calibri"/>
              <a:cs typeface="Calibri"/>
              <a:sym typeface="Calibri"/>
            </a:endParaRPr>
          </a:p>
        </p:txBody>
      </p:sp>
      <p:sp>
        <p:nvSpPr>
          <p:cNvPr id="497" name="Google Shape;497;g1b534677660_0_0"/>
          <p:cNvSpPr txBox="1"/>
          <p:nvPr/>
        </p:nvSpPr>
        <p:spPr>
          <a:xfrm>
            <a:off x="5113475" y="4837375"/>
            <a:ext cx="80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(unit: °)</a:t>
            </a:r>
            <a:endParaRPr>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p:nvPr/>
        </p:nvSpPr>
        <p:spPr>
          <a:xfrm>
            <a:off x="0" y="0"/>
            <a:ext cx="4630737" cy="5138357"/>
          </a:xfrm>
          <a:custGeom>
            <a:rect b="b" l="l" r="r" t="t"/>
            <a:pathLst>
              <a:path extrusionOk="0" h="4629150" w="4630737">
                <a:moveTo>
                  <a:pt x="1589140" y="0"/>
                </a:moveTo>
                <a:lnTo>
                  <a:pt x="4630737" y="0"/>
                </a:lnTo>
                <a:lnTo>
                  <a:pt x="4630737" y="0"/>
                </a:lnTo>
                <a:lnTo>
                  <a:pt x="4630737" y="3040009"/>
                </a:lnTo>
                <a:cubicBezTo>
                  <a:pt x="4630737" y="3917667"/>
                  <a:pt x="3919255" y="4629149"/>
                  <a:pt x="3041597" y="4629149"/>
                </a:cubicBezTo>
                <a:lnTo>
                  <a:pt x="0" y="4629150"/>
                </a:lnTo>
                <a:lnTo>
                  <a:pt x="0" y="4629150"/>
                </a:lnTo>
                <a:lnTo>
                  <a:pt x="0" y="1589140"/>
                </a:lnTo>
                <a:cubicBezTo>
                  <a:pt x="0" y="711482"/>
                  <a:pt x="711482" y="0"/>
                  <a:pt x="1589140" y="0"/>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113" name="Google Shape;113;p2"/>
          <p:cNvSpPr txBox="1"/>
          <p:nvPr/>
        </p:nvSpPr>
        <p:spPr>
          <a:xfrm>
            <a:off x="5580262" y="825550"/>
            <a:ext cx="2492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01. Introduction</a:t>
            </a:r>
            <a:endParaRPr b="0" i="0" sz="1400" u="none" cap="none" strike="noStrike">
              <a:solidFill>
                <a:srgbClr val="000000"/>
              </a:solidFill>
              <a:latin typeface="Arial"/>
              <a:ea typeface="Arial"/>
              <a:cs typeface="Arial"/>
              <a:sym typeface="Arial"/>
            </a:endParaRPr>
          </a:p>
        </p:txBody>
      </p:sp>
      <p:sp>
        <p:nvSpPr>
          <p:cNvPr id="114" name="Google Shape;114;p2"/>
          <p:cNvSpPr txBox="1"/>
          <p:nvPr/>
        </p:nvSpPr>
        <p:spPr>
          <a:xfrm>
            <a:off x="1826525" y="2278863"/>
            <a:ext cx="2441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3200"/>
              <a:buFont typeface="Arial"/>
              <a:buNone/>
            </a:pPr>
            <a:r>
              <a:rPr b="1" i="0" lang="en-US" sz="3200" u="none" cap="none" strike="noStrike">
                <a:solidFill>
                  <a:srgbClr val="DBB76C"/>
                </a:solidFill>
                <a:latin typeface="Arial"/>
                <a:ea typeface="Arial"/>
                <a:cs typeface="Arial"/>
                <a:sym typeface="Arial"/>
              </a:rPr>
              <a:t>CONTENTS</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838650" y="2120887"/>
            <a:ext cx="900982" cy="900982"/>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116" name="Google Shape;116;p2"/>
          <p:cNvSpPr/>
          <p:nvPr/>
        </p:nvSpPr>
        <p:spPr>
          <a:xfrm>
            <a:off x="5261162" y="850662"/>
            <a:ext cx="319087" cy="319087"/>
          </a:xfrm>
          <a:custGeom>
            <a:rect b="b" l="l" r="r" t="t"/>
            <a:pathLst>
              <a:path extrusionOk="0" h="319087" w="319087">
                <a:moveTo>
                  <a:pt x="109539" y="0"/>
                </a:moveTo>
                <a:lnTo>
                  <a:pt x="319087" y="0"/>
                </a:lnTo>
                <a:lnTo>
                  <a:pt x="319087" y="0"/>
                </a:lnTo>
                <a:lnTo>
                  <a:pt x="319087" y="209547"/>
                </a:lnTo>
                <a:cubicBezTo>
                  <a:pt x="319087" y="270044"/>
                  <a:pt x="270045" y="319086"/>
                  <a:pt x="209548" y="319086"/>
                </a:cubicBezTo>
                <a:lnTo>
                  <a:pt x="0" y="319087"/>
                </a:lnTo>
                <a:lnTo>
                  <a:pt x="0" y="319087"/>
                </a:lnTo>
                <a:lnTo>
                  <a:pt x="0" y="109539"/>
                </a:lnTo>
                <a:cubicBezTo>
                  <a:pt x="0" y="49042"/>
                  <a:pt x="49042" y="0"/>
                  <a:pt x="109539"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117" name="Google Shape;117;p2"/>
          <p:cNvPicPr preferRelativeResize="0"/>
          <p:nvPr/>
        </p:nvPicPr>
        <p:blipFill rotWithShape="1">
          <a:blip r:embed="rId3">
            <a:alphaModFix/>
          </a:blip>
          <a:srcRect b="0" l="0" r="0" t="0"/>
          <a:stretch/>
        </p:blipFill>
        <p:spPr>
          <a:xfrm>
            <a:off x="5297250" y="886750"/>
            <a:ext cx="246888" cy="246888"/>
          </a:xfrm>
          <a:prstGeom prst="rect">
            <a:avLst/>
          </a:prstGeom>
          <a:noFill/>
          <a:ln>
            <a:noFill/>
          </a:ln>
        </p:spPr>
      </p:pic>
      <p:pic>
        <p:nvPicPr>
          <p:cNvPr id="118" name="Google Shape;118;p2"/>
          <p:cNvPicPr preferRelativeResize="0"/>
          <p:nvPr/>
        </p:nvPicPr>
        <p:blipFill rotWithShape="1">
          <a:blip r:embed="rId4">
            <a:alphaModFix/>
          </a:blip>
          <a:srcRect b="0" l="0" r="0" t="0"/>
          <a:stretch/>
        </p:blipFill>
        <p:spPr>
          <a:xfrm>
            <a:off x="1014822" y="2297433"/>
            <a:ext cx="548640" cy="548640"/>
          </a:xfrm>
          <a:prstGeom prst="rect">
            <a:avLst/>
          </a:prstGeom>
          <a:noFill/>
          <a:ln>
            <a:noFill/>
          </a:ln>
        </p:spPr>
      </p:pic>
      <p:sp>
        <p:nvSpPr>
          <p:cNvPr id="119" name="Google Shape;119;p2"/>
          <p:cNvSpPr txBox="1"/>
          <p:nvPr/>
        </p:nvSpPr>
        <p:spPr>
          <a:xfrm>
            <a:off x="5580262" y="1793350"/>
            <a:ext cx="2492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02. </a:t>
            </a:r>
            <a:r>
              <a:rPr lang="en-US" sz="1800">
                <a:solidFill>
                  <a:schemeClr val="lt1"/>
                </a:solidFill>
              </a:rPr>
              <a:t>Implementation</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5261162" y="1818462"/>
            <a:ext cx="319087" cy="319087"/>
          </a:xfrm>
          <a:custGeom>
            <a:rect b="b" l="l" r="r" t="t"/>
            <a:pathLst>
              <a:path extrusionOk="0" h="319087" w="319087">
                <a:moveTo>
                  <a:pt x="109539" y="0"/>
                </a:moveTo>
                <a:lnTo>
                  <a:pt x="319087" y="0"/>
                </a:lnTo>
                <a:lnTo>
                  <a:pt x="319087" y="0"/>
                </a:lnTo>
                <a:lnTo>
                  <a:pt x="319087" y="209547"/>
                </a:lnTo>
                <a:cubicBezTo>
                  <a:pt x="319087" y="270044"/>
                  <a:pt x="270045" y="319086"/>
                  <a:pt x="209548" y="319086"/>
                </a:cubicBezTo>
                <a:lnTo>
                  <a:pt x="0" y="319087"/>
                </a:lnTo>
                <a:lnTo>
                  <a:pt x="0" y="319087"/>
                </a:lnTo>
                <a:lnTo>
                  <a:pt x="0" y="109539"/>
                </a:lnTo>
                <a:cubicBezTo>
                  <a:pt x="0" y="49042"/>
                  <a:pt x="49042" y="0"/>
                  <a:pt x="109539"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121" name="Google Shape;121;p2"/>
          <p:cNvPicPr preferRelativeResize="0"/>
          <p:nvPr/>
        </p:nvPicPr>
        <p:blipFill rotWithShape="1">
          <a:blip r:embed="rId3">
            <a:alphaModFix/>
          </a:blip>
          <a:srcRect b="0" l="0" r="0" t="0"/>
          <a:stretch/>
        </p:blipFill>
        <p:spPr>
          <a:xfrm>
            <a:off x="5297250" y="1854550"/>
            <a:ext cx="246888" cy="246888"/>
          </a:xfrm>
          <a:prstGeom prst="rect">
            <a:avLst/>
          </a:prstGeom>
          <a:noFill/>
          <a:ln>
            <a:noFill/>
          </a:ln>
        </p:spPr>
      </p:pic>
      <p:sp>
        <p:nvSpPr>
          <p:cNvPr id="122" name="Google Shape;122;p2"/>
          <p:cNvSpPr txBox="1"/>
          <p:nvPr/>
        </p:nvSpPr>
        <p:spPr>
          <a:xfrm>
            <a:off x="5580262" y="2822350"/>
            <a:ext cx="2492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03. </a:t>
            </a:r>
            <a:r>
              <a:rPr lang="en-US" sz="1800">
                <a:solidFill>
                  <a:schemeClr val="lt1"/>
                </a:solidFill>
              </a:rPr>
              <a:t>Experiment</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5261162" y="2847462"/>
            <a:ext cx="319087" cy="319087"/>
          </a:xfrm>
          <a:custGeom>
            <a:rect b="b" l="l" r="r" t="t"/>
            <a:pathLst>
              <a:path extrusionOk="0" h="319087" w="319087">
                <a:moveTo>
                  <a:pt x="109539" y="0"/>
                </a:moveTo>
                <a:lnTo>
                  <a:pt x="319087" y="0"/>
                </a:lnTo>
                <a:lnTo>
                  <a:pt x="319087" y="0"/>
                </a:lnTo>
                <a:lnTo>
                  <a:pt x="319087" y="209547"/>
                </a:lnTo>
                <a:cubicBezTo>
                  <a:pt x="319087" y="270044"/>
                  <a:pt x="270045" y="319086"/>
                  <a:pt x="209548" y="319086"/>
                </a:cubicBezTo>
                <a:lnTo>
                  <a:pt x="0" y="319087"/>
                </a:lnTo>
                <a:lnTo>
                  <a:pt x="0" y="319087"/>
                </a:lnTo>
                <a:lnTo>
                  <a:pt x="0" y="109539"/>
                </a:lnTo>
                <a:cubicBezTo>
                  <a:pt x="0" y="49042"/>
                  <a:pt x="49042" y="0"/>
                  <a:pt x="109539"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124" name="Google Shape;124;p2"/>
          <p:cNvPicPr preferRelativeResize="0"/>
          <p:nvPr/>
        </p:nvPicPr>
        <p:blipFill rotWithShape="1">
          <a:blip r:embed="rId3">
            <a:alphaModFix/>
          </a:blip>
          <a:srcRect b="0" l="0" r="0" t="0"/>
          <a:stretch/>
        </p:blipFill>
        <p:spPr>
          <a:xfrm>
            <a:off x="5297250" y="2883550"/>
            <a:ext cx="246888" cy="246888"/>
          </a:xfrm>
          <a:prstGeom prst="rect">
            <a:avLst/>
          </a:prstGeom>
          <a:noFill/>
          <a:ln>
            <a:noFill/>
          </a:ln>
        </p:spPr>
      </p:pic>
      <p:sp>
        <p:nvSpPr>
          <p:cNvPr id="125" name="Google Shape;125;p2"/>
          <p:cNvSpPr txBox="1"/>
          <p:nvPr/>
        </p:nvSpPr>
        <p:spPr>
          <a:xfrm>
            <a:off x="5580262" y="3851350"/>
            <a:ext cx="2492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04. </a:t>
            </a:r>
            <a:r>
              <a:rPr lang="en-US" sz="1800">
                <a:solidFill>
                  <a:schemeClr val="lt1"/>
                </a:solidFill>
              </a:rPr>
              <a:t>Future works</a:t>
            </a:r>
            <a:endParaRPr b="0" i="0" sz="1800" u="none" cap="none" strike="noStrike">
              <a:solidFill>
                <a:schemeClr val="lt1"/>
              </a:solidFill>
              <a:latin typeface="Arial"/>
              <a:ea typeface="Arial"/>
              <a:cs typeface="Arial"/>
              <a:sym typeface="Arial"/>
            </a:endParaRPr>
          </a:p>
        </p:txBody>
      </p:sp>
      <p:sp>
        <p:nvSpPr>
          <p:cNvPr id="126" name="Google Shape;126;p2"/>
          <p:cNvSpPr/>
          <p:nvPr/>
        </p:nvSpPr>
        <p:spPr>
          <a:xfrm>
            <a:off x="5261162" y="3876462"/>
            <a:ext cx="319087" cy="319087"/>
          </a:xfrm>
          <a:custGeom>
            <a:rect b="b" l="l" r="r" t="t"/>
            <a:pathLst>
              <a:path extrusionOk="0" h="319087" w="319087">
                <a:moveTo>
                  <a:pt x="109539" y="0"/>
                </a:moveTo>
                <a:lnTo>
                  <a:pt x="319087" y="0"/>
                </a:lnTo>
                <a:lnTo>
                  <a:pt x="319087" y="0"/>
                </a:lnTo>
                <a:lnTo>
                  <a:pt x="319087" y="209547"/>
                </a:lnTo>
                <a:cubicBezTo>
                  <a:pt x="319087" y="270044"/>
                  <a:pt x="270045" y="319086"/>
                  <a:pt x="209548" y="319086"/>
                </a:cubicBezTo>
                <a:lnTo>
                  <a:pt x="0" y="319087"/>
                </a:lnTo>
                <a:lnTo>
                  <a:pt x="0" y="319087"/>
                </a:lnTo>
                <a:lnTo>
                  <a:pt x="0" y="109539"/>
                </a:lnTo>
                <a:cubicBezTo>
                  <a:pt x="0" y="49042"/>
                  <a:pt x="49042" y="0"/>
                  <a:pt x="109539"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127" name="Google Shape;127;p2"/>
          <p:cNvPicPr preferRelativeResize="0"/>
          <p:nvPr/>
        </p:nvPicPr>
        <p:blipFill rotWithShape="1">
          <a:blip r:embed="rId3">
            <a:alphaModFix/>
          </a:blip>
          <a:srcRect b="0" l="0" r="0" t="0"/>
          <a:stretch/>
        </p:blipFill>
        <p:spPr>
          <a:xfrm>
            <a:off x="5297250" y="3912550"/>
            <a:ext cx="246888" cy="246888"/>
          </a:xfrm>
          <a:prstGeom prst="rect">
            <a:avLst/>
          </a:prstGeom>
          <a:noFill/>
          <a:ln>
            <a:noFill/>
          </a:ln>
        </p:spPr>
      </p:pic>
      <p:sp>
        <p:nvSpPr>
          <p:cNvPr id="128" name="Google Shape;128;p2"/>
          <p:cNvSpPr txBox="1"/>
          <p:nvPr/>
        </p:nvSpPr>
        <p:spPr>
          <a:xfrm>
            <a:off x="-2" y="4897200"/>
            <a:ext cx="29115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900" u="none" cap="none" strike="noStrike">
                <a:solidFill>
                  <a:srgbClr val="DBB76C"/>
                </a:solidFill>
                <a:latin typeface="Arial"/>
                <a:ea typeface="Arial"/>
                <a:cs typeface="Arial"/>
                <a:sym typeface="Arial"/>
              </a:rPr>
              <a:t>2022 KSW Fall Program - Final </a:t>
            </a:r>
            <a:r>
              <a:rPr lang="en-US" sz="900">
                <a:solidFill>
                  <a:srgbClr val="DBB76C"/>
                </a:solidFill>
              </a:rPr>
              <a:t>Presentation</a:t>
            </a:r>
            <a:endParaRPr b="0" i="0" sz="900" u="none" cap="none" strike="noStrike">
              <a:solidFill>
                <a:srgbClr val="DBB76C"/>
              </a:solidFill>
              <a:latin typeface="Arial"/>
              <a:ea typeface="Arial"/>
              <a:cs typeface="Arial"/>
              <a:sym typeface="Arial"/>
            </a:endParaRPr>
          </a:p>
        </p:txBody>
      </p:sp>
    </p:spTree>
  </p:cSld>
  <p:clrMapOvr>
    <a:masterClrMapping/>
  </p:clrMapOvr>
  <p:transition>
    <p:wipe dir="l"/>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ab85662782_2_44"/>
          <p:cNvSpPr txBox="1"/>
          <p:nvPr/>
        </p:nvSpPr>
        <p:spPr>
          <a:xfrm>
            <a:off x="3295188" y="4291975"/>
            <a:ext cx="15711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503" name="Google Shape;503;g1ab85662782_2_44"/>
          <p:cNvSpPr txBox="1"/>
          <p:nvPr/>
        </p:nvSpPr>
        <p:spPr>
          <a:xfrm>
            <a:off x="3646188" y="2468626"/>
            <a:ext cx="1220100" cy="7887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504" name="Google Shape;504;g1ab85662782_2_44"/>
          <p:cNvSpPr txBox="1"/>
          <p:nvPr/>
        </p:nvSpPr>
        <p:spPr>
          <a:xfrm>
            <a:off x="428625" y="79375"/>
            <a:ext cx="334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a:t>
            </a:r>
            <a:r>
              <a:rPr b="1" lang="en-US" sz="2000">
                <a:solidFill>
                  <a:srgbClr val="DBB76C"/>
                </a:solidFill>
              </a:rPr>
              <a:t>3 Visualization</a:t>
            </a:r>
            <a:endParaRPr b="0" i="0" sz="1400" u="none" cap="none" strike="noStrike">
              <a:solidFill>
                <a:srgbClr val="000000"/>
              </a:solidFill>
              <a:latin typeface="Arial"/>
              <a:ea typeface="Arial"/>
              <a:cs typeface="Arial"/>
              <a:sym typeface="Arial"/>
            </a:endParaRPr>
          </a:p>
        </p:txBody>
      </p:sp>
      <p:sp>
        <p:nvSpPr>
          <p:cNvPr id="505" name="Google Shape;505;g1ab85662782_2_44"/>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506" name="Google Shape;506;g1ab85662782_2_44"/>
          <p:cNvPicPr preferRelativeResize="0"/>
          <p:nvPr/>
        </p:nvPicPr>
        <p:blipFill>
          <a:blip r:embed="rId3">
            <a:alphaModFix/>
          </a:blip>
          <a:stretch>
            <a:fillRect/>
          </a:stretch>
        </p:blipFill>
        <p:spPr>
          <a:xfrm>
            <a:off x="7572884" y="4584046"/>
            <a:ext cx="1571116" cy="557100"/>
          </a:xfrm>
          <a:prstGeom prst="rect">
            <a:avLst/>
          </a:prstGeom>
          <a:noFill/>
          <a:ln>
            <a:noFill/>
          </a:ln>
        </p:spPr>
      </p:pic>
      <p:pic>
        <p:nvPicPr>
          <p:cNvPr id="507" name="Google Shape;507;g1ab85662782_2_44"/>
          <p:cNvPicPr preferRelativeResize="0"/>
          <p:nvPr/>
        </p:nvPicPr>
        <p:blipFill>
          <a:blip r:embed="rId4">
            <a:alphaModFix/>
          </a:blip>
          <a:stretch>
            <a:fillRect/>
          </a:stretch>
        </p:blipFill>
        <p:spPr>
          <a:xfrm>
            <a:off x="3709688" y="2538300"/>
            <a:ext cx="1093100" cy="670374"/>
          </a:xfrm>
          <a:prstGeom prst="rect">
            <a:avLst/>
          </a:prstGeom>
          <a:noFill/>
          <a:ln>
            <a:noFill/>
          </a:ln>
        </p:spPr>
      </p:pic>
      <p:sp>
        <p:nvSpPr>
          <p:cNvPr id="508" name="Google Shape;508;g1ab85662782_2_44"/>
          <p:cNvSpPr txBox="1"/>
          <p:nvPr/>
        </p:nvSpPr>
        <p:spPr>
          <a:xfrm>
            <a:off x="7166088" y="2468625"/>
            <a:ext cx="1723800" cy="7887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509" name="Google Shape;509;g1ab85662782_2_44"/>
          <p:cNvPicPr preferRelativeResize="0"/>
          <p:nvPr/>
        </p:nvPicPr>
        <p:blipFill>
          <a:blip r:embed="rId5">
            <a:alphaModFix/>
          </a:blip>
          <a:stretch>
            <a:fillRect/>
          </a:stretch>
        </p:blipFill>
        <p:spPr>
          <a:xfrm>
            <a:off x="7212738" y="2577110"/>
            <a:ext cx="1571125" cy="571740"/>
          </a:xfrm>
          <a:prstGeom prst="rect">
            <a:avLst/>
          </a:prstGeom>
          <a:noFill/>
          <a:ln>
            <a:noFill/>
          </a:ln>
        </p:spPr>
      </p:pic>
      <p:sp>
        <p:nvSpPr>
          <p:cNvPr id="510" name="Google Shape;510;g1ab85662782_2_44"/>
          <p:cNvSpPr/>
          <p:nvPr/>
        </p:nvSpPr>
        <p:spPr>
          <a:xfrm>
            <a:off x="254113" y="2468625"/>
            <a:ext cx="1801200" cy="788700"/>
          </a:xfrm>
          <a:prstGeom prst="rect">
            <a:avLst/>
          </a:prstGeom>
          <a:solidFill>
            <a:srgbClr val="B4A7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Localization</a:t>
            </a:r>
            <a:endParaRPr b="1" sz="1500"/>
          </a:p>
        </p:txBody>
      </p:sp>
      <p:cxnSp>
        <p:nvCxnSpPr>
          <p:cNvPr id="511" name="Google Shape;511;g1ab85662782_2_44"/>
          <p:cNvCxnSpPr>
            <a:stCxn id="510" idx="3"/>
            <a:endCxn id="507" idx="1"/>
          </p:cNvCxnSpPr>
          <p:nvPr/>
        </p:nvCxnSpPr>
        <p:spPr>
          <a:xfrm>
            <a:off x="2055313" y="2862975"/>
            <a:ext cx="1654500" cy="10500"/>
          </a:xfrm>
          <a:prstGeom prst="straightConnector1">
            <a:avLst/>
          </a:prstGeom>
          <a:noFill/>
          <a:ln cap="flat" cmpd="sng" w="38100">
            <a:solidFill>
              <a:schemeClr val="lt1"/>
            </a:solidFill>
            <a:prstDash val="solid"/>
            <a:round/>
            <a:headEnd len="med" w="med" type="none"/>
            <a:tailEnd len="med" w="med" type="triangle"/>
          </a:ln>
        </p:spPr>
      </p:cxnSp>
      <p:pic>
        <p:nvPicPr>
          <p:cNvPr id="512" name="Google Shape;512;g1ab85662782_2_44"/>
          <p:cNvPicPr preferRelativeResize="0"/>
          <p:nvPr/>
        </p:nvPicPr>
        <p:blipFill>
          <a:blip r:embed="rId6">
            <a:alphaModFix/>
          </a:blip>
          <a:stretch>
            <a:fillRect/>
          </a:stretch>
        </p:blipFill>
        <p:spPr>
          <a:xfrm>
            <a:off x="3384263" y="3876950"/>
            <a:ext cx="1392950" cy="1392950"/>
          </a:xfrm>
          <a:prstGeom prst="rect">
            <a:avLst/>
          </a:prstGeom>
          <a:noFill/>
          <a:ln>
            <a:noFill/>
          </a:ln>
        </p:spPr>
      </p:pic>
      <p:sp>
        <p:nvSpPr>
          <p:cNvPr id="513" name="Google Shape;513;g1ab85662782_2_44"/>
          <p:cNvSpPr txBox="1"/>
          <p:nvPr/>
        </p:nvSpPr>
        <p:spPr>
          <a:xfrm>
            <a:off x="2199288" y="2468613"/>
            <a:ext cx="1302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lt1"/>
                </a:solidFill>
                <a:latin typeface="Calibri"/>
                <a:ea typeface="Calibri"/>
                <a:cs typeface="Calibri"/>
                <a:sym typeface="Calibri"/>
              </a:rPr>
              <a:t>coordinates</a:t>
            </a:r>
            <a:endParaRPr b="1" sz="1600">
              <a:solidFill>
                <a:schemeClr val="lt1"/>
              </a:solidFill>
              <a:latin typeface="Calibri"/>
              <a:ea typeface="Calibri"/>
              <a:cs typeface="Calibri"/>
              <a:sym typeface="Calibri"/>
            </a:endParaRPr>
          </a:p>
        </p:txBody>
      </p:sp>
      <p:sp>
        <p:nvSpPr>
          <p:cNvPr id="514" name="Google Shape;514;g1ab85662782_2_44"/>
          <p:cNvSpPr txBox="1"/>
          <p:nvPr/>
        </p:nvSpPr>
        <p:spPr>
          <a:xfrm>
            <a:off x="2199288" y="2808463"/>
            <a:ext cx="1302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rgbClr val="00FF00"/>
                </a:solidFill>
                <a:latin typeface="Calibri"/>
                <a:ea typeface="Calibri"/>
                <a:cs typeface="Calibri"/>
                <a:sym typeface="Calibri"/>
              </a:rPr>
              <a:t>websocket</a:t>
            </a:r>
            <a:endParaRPr b="1" sz="1600">
              <a:solidFill>
                <a:srgbClr val="00FF00"/>
              </a:solidFill>
              <a:latin typeface="Calibri"/>
              <a:ea typeface="Calibri"/>
              <a:cs typeface="Calibri"/>
              <a:sym typeface="Calibri"/>
            </a:endParaRPr>
          </a:p>
        </p:txBody>
      </p:sp>
      <p:cxnSp>
        <p:nvCxnSpPr>
          <p:cNvPr id="515" name="Google Shape;515;g1ab85662782_2_44"/>
          <p:cNvCxnSpPr/>
          <p:nvPr/>
        </p:nvCxnSpPr>
        <p:spPr>
          <a:xfrm flipH="1">
            <a:off x="3995237" y="3208674"/>
            <a:ext cx="171000" cy="1086900"/>
          </a:xfrm>
          <a:prstGeom prst="straightConnector1">
            <a:avLst/>
          </a:prstGeom>
          <a:noFill/>
          <a:ln cap="flat" cmpd="sng" w="38100">
            <a:solidFill>
              <a:schemeClr val="lt1"/>
            </a:solidFill>
            <a:prstDash val="solid"/>
            <a:round/>
            <a:headEnd len="med" w="med" type="none"/>
            <a:tailEnd len="med" w="med" type="triangle"/>
          </a:ln>
        </p:spPr>
      </p:cxnSp>
      <p:cxnSp>
        <p:nvCxnSpPr>
          <p:cNvPr id="516" name="Google Shape;516;g1ab85662782_2_44"/>
          <p:cNvCxnSpPr/>
          <p:nvPr/>
        </p:nvCxnSpPr>
        <p:spPr>
          <a:xfrm flipH="1" rot="10800000">
            <a:off x="4384813" y="3246150"/>
            <a:ext cx="196200" cy="1026300"/>
          </a:xfrm>
          <a:prstGeom prst="straightConnector1">
            <a:avLst/>
          </a:prstGeom>
          <a:noFill/>
          <a:ln cap="flat" cmpd="sng" w="38100">
            <a:solidFill>
              <a:schemeClr val="lt1"/>
            </a:solidFill>
            <a:prstDash val="solid"/>
            <a:round/>
            <a:headEnd len="med" w="med" type="none"/>
            <a:tailEnd len="med" w="med" type="triangle"/>
          </a:ln>
        </p:spPr>
      </p:cxnSp>
      <p:cxnSp>
        <p:nvCxnSpPr>
          <p:cNvPr id="517" name="Google Shape;517;g1ab85662782_2_44"/>
          <p:cNvCxnSpPr/>
          <p:nvPr/>
        </p:nvCxnSpPr>
        <p:spPr>
          <a:xfrm>
            <a:off x="5184788" y="2622225"/>
            <a:ext cx="1654500" cy="10500"/>
          </a:xfrm>
          <a:prstGeom prst="straightConnector1">
            <a:avLst/>
          </a:prstGeom>
          <a:noFill/>
          <a:ln cap="flat" cmpd="sng" w="38100">
            <a:solidFill>
              <a:schemeClr val="lt1"/>
            </a:solidFill>
            <a:prstDash val="solid"/>
            <a:round/>
            <a:headEnd len="med" w="med" type="none"/>
            <a:tailEnd len="med" w="med" type="triangle"/>
          </a:ln>
        </p:spPr>
      </p:cxnSp>
      <p:cxnSp>
        <p:nvCxnSpPr>
          <p:cNvPr id="518" name="Google Shape;518;g1ab85662782_2_44"/>
          <p:cNvCxnSpPr/>
          <p:nvPr/>
        </p:nvCxnSpPr>
        <p:spPr>
          <a:xfrm>
            <a:off x="5188938" y="3208675"/>
            <a:ext cx="1654500" cy="10500"/>
          </a:xfrm>
          <a:prstGeom prst="straightConnector1">
            <a:avLst/>
          </a:prstGeom>
          <a:noFill/>
          <a:ln cap="flat" cmpd="sng" w="38100">
            <a:solidFill>
              <a:schemeClr val="lt1"/>
            </a:solidFill>
            <a:prstDash val="solid"/>
            <a:round/>
            <a:headEnd len="med" w="med" type="none"/>
            <a:tailEnd len="med" w="med" type="triangle"/>
          </a:ln>
        </p:spPr>
      </p:cxnSp>
      <p:sp>
        <p:nvSpPr>
          <p:cNvPr id="519" name="Google Shape;519;g1ab85662782_2_44"/>
          <p:cNvSpPr txBox="1"/>
          <p:nvPr/>
        </p:nvSpPr>
        <p:spPr>
          <a:xfrm>
            <a:off x="5332988" y="3148838"/>
            <a:ext cx="1302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00FF00"/>
                </a:solidFill>
                <a:latin typeface="Calibri"/>
                <a:ea typeface="Calibri"/>
                <a:cs typeface="Calibri"/>
                <a:sym typeface="Calibri"/>
              </a:rPr>
              <a:t>websocket</a:t>
            </a:r>
            <a:endParaRPr b="1" sz="1700">
              <a:solidFill>
                <a:srgbClr val="00FF00"/>
              </a:solidFill>
              <a:latin typeface="Calibri"/>
              <a:ea typeface="Calibri"/>
              <a:cs typeface="Calibri"/>
              <a:sym typeface="Calibri"/>
            </a:endParaRPr>
          </a:p>
        </p:txBody>
      </p:sp>
      <p:sp>
        <p:nvSpPr>
          <p:cNvPr id="520" name="Google Shape;520;g1ab85662782_2_44"/>
          <p:cNvSpPr txBox="1"/>
          <p:nvPr/>
        </p:nvSpPr>
        <p:spPr>
          <a:xfrm>
            <a:off x="4855242" y="2808475"/>
            <a:ext cx="2258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lt1"/>
                </a:solidFill>
                <a:latin typeface="Calibri"/>
                <a:ea typeface="Calibri"/>
                <a:cs typeface="Calibri"/>
                <a:sym typeface="Calibri"/>
              </a:rPr>
              <a:t>real-time detection</a:t>
            </a:r>
            <a:endParaRPr b="1" sz="1600">
              <a:solidFill>
                <a:schemeClr val="lt1"/>
              </a:solidFill>
              <a:latin typeface="Calibri"/>
              <a:ea typeface="Calibri"/>
              <a:cs typeface="Calibri"/>
              <a:sym typeface="Calibri"/>
            </a:endParaRPr>
          </a:p>
        </p:txBody>
      </p:sp>
      <p:sp>
        <p:nvSpPr>
          <p:cNvPr id="521" name="Google Shape;521;g1ab85662782_2_44"/>
          <p:cNvSpPr txBox="1"/>
          <p:nvPr/>
        </p:nvSpPr>
        <p:spPr>
          <a:xfrm>
            <a:off x="4800050" y="2186325"/>
            <a:ext cx="2258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chemeClr val="lt1"/>
                </a:solidFill>
                <a:latin typeface="Calibri"/>
                <a:ea typeface="Calibri"/>
                <a:cs typeface="Calibri"/>
                <a:sym typeface="Calibri"/>
              </a:rPr>
              <a:t>sensor coordinates</a:t>
            </a:r>
            <a:endParaRPr b="1" sz="1700">
              <a:solidFill>
                <a:schemeClr val="lt1"/>
              </a:solidFill>
              <a:latin typeface="Calibri"/>
              <a:ea typeface="Calibri"/>
              <a:cs typeface="Calibri"/>
              <a:sym typeface="Calibri"/>
            </a:endParaRPr>
          </a:p>
        </p:txBody>
      </p:sp>
      <p:sp>
        <p:nvSpPr>
          <p:cNvPr id="522" name="Google Shape;522;g1ab85662782_2_44"/>
          <p:cNvSpPr txBox="1"/>
          <p:nvPr/>
        </p:nvSpPr>
        <p:spPr>
          <a:xfrm>
            <a:off x="5129575" y="1675950"/>
            <a:ext cx="1654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lt1"/>
                </a:solidFill>
                <a:latin typeface="Calibri"/>
                <a:ea typeface="Calibri"/>
                <a:cs typeface="Calibri"/>
                <a:sym typeface="Calibri"/>
              </a:rPr>
              <a:t>coyote detection history (recent 5)</a:t>
            </a:r>
            <a:endParaRPr b="1" sz="1600">
              <a:solidFill>
                <a:schemeClr val="lt1"/>
              </a:solidFill>
              <a:latin typeface="Calibri"/>
              <a:ea typeface="Calibri"/>
              <a:cs typeface="Calibri"/>
              <a:sym typeface="Calibri"/>
            </a:endParaRPr>
          </a:p>
        </p:txBody>
      </p:sp>
      <p:sp>
        <p:nvSpPr>
          <p:cNvPr id="523" name="Google Shape;523;g1ab85662782_2_44"/>
          <p:cNvSpPr txBox="1"/>
          <p:nvPr/>
        </p:nvSpPr>
        <p:spPr>
          <a:xfrm>
            <a:off x="5277788" y="2540925"/>
            <a:ext cx="1302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00FF00"/>
                </a:solidFill>
                <a:latin typeface="Calibri"/>
                <a:ea typeface="Calibri"/>
                <a:cs typeface="Calibri"/>
                <a:sym typeface="Calibri"/>
              </a:rPr>
              <a:t>http</a:t>
            </a:r>
            <a:endParaRPr b="1" sz="1700">
              <a:solidFill>
                <a:srgbClr val="00FF00"/>
              </a:solidFill>
              <a:latin typeface="Calibri"/>
              <a:ea typeface="Calibri"/>
              <a:cs typeface="Calibri"/>
              <a:sym typeface="Calibri"/>
            </a:endParaRPr>
          </a:p>
        </p:txBody>
      </p:sp>
      <p:sp>
        <p:nvSpPr>
          <p:cNvPr id="524" name="Google Shape;524;g1ab85662782_2_44"/>
          <p:cNvSpPr txBox="1"/>
          <p:nvPr/>
        </p:nvSpPr>
        <p:spPr>
          <a:xfrm>
            <a:off x="4965613" y="4303388"/>
            <a:ext cx="1302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chemeClr val="lt1"/>
                </a:solidFill>
                <a:latin typeface="Calibri"/>
                <a:ea typeface="Calibri"/>
                <a:cs typeface="Calibri"/>
                <a:sym typeface="Calibri"/>
              </a:rPr>
              <a:t>sensors</a:t>
            </a:r>
            <a:endParaRPr b="1" sz="1700">
              <a:solidFill>
                <a:schemeClr val="lt1"/>
              </a:solidFill>
              <a:latin typeface="Calibri"/>
              <a:ea typeface="Calibri"/>
              <a:cs typeface="Calibri"/>
              <a:sym typeface="Calibri"/>
            </a:endParaRPr>
          </a:p>
        </p:txBody>
      </p:sp>
      <p:sp>
        <p:nvSpPr>
          <p:cNvPr id="525" name="Google Shape;525;g1ab85662782_2_44"/>
          <p:cNvSpPr txBox="1"/>
          <p:nvPr/>
        </p:nvSpPr>
        <p:spPr>
          <a:xfrm>
            <a:off x="4965613" y="4473338"/>
            <a:ext cx="1302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chemeClr val="lt1"/>
                </a:solidFill>
                <a:latin typeface="Calibri"/>
                <a:ea typeface="Calibri"/>
                <a:cs typeface="Calibri"/>
                <a:sym typeface="Calibri"/>
              </a:rPr>
              <a:t>coyotes</a:t>
            </a:r>
            <a:endParaRPr b="1" sz="1700">
              <a:solidFill>
                <a:schemeClr val="lt1"/>
              </a:solidFill>
              <a:latin typeface="Calibri"/>
              <a:ea typeface="Calibri"/>
              <a:cs typeface="Calibri"/>
              <a:sym typeface="Calibri"/>
            </a:endParaRPr>
          </a:p>
        </p:txBody>
      </p:sp>
      <p:sp>
        <p:nvSpPr>
          <p:cNvPr id="526" name="Google Shape;526;g1ab85662782_2_44"/>
          <p:cNvSpPr txBox="1"/>
          <p:nvPr/>
        </p:nvSpPr>
        <p:spPr>
          <a:xfrm>
            <a:off x="4965613" y="4111363"/>
            <a:ext cx="1302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00FF00"/>
                </a:solidFill>
                <a:latin typeface="Calibri"/>
                <a:ea typeface="Calibri"/>
                <a:cs typeface="Calibri"/>
                <a:sym typeface="Calibri"/>
              </a:rPr>
              <a:t>collections</a:t>
            </a:r>
            <a:endParaRPr b="1" sz="1700">
              <a:solidFill>
                <a:srgbClr val="00FF00"/>
              </a:solidFill>
              <a:latin typeface="Calibri"/>
              <a:ea typeface="Calibri"/>
              <a:cs typeface="Calibri"/>
              <a:sym typeface="Calibri"/>
            </a:endParaRPr>
          </a:p>
        </p:txBody>
      </p:sp>
      <p:sp>
        <p:nvSpPr>
          <p:cNvPr id="527" name="Google Shape;527;g1ab85662782_2_44"/>
          <p:cNvSpPr txBox="1"/>
          <p:nvPr/>
        </p:nvSpPr>
        <p:spPr>
          <a:xfrm>
            <a:off x="7387863" y="3324513"/>
            <a:ext cx="130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Mapbox SDK</a:t>
            </a:r>
            <a:endParaRPr b="1">
              <a:solidFill>
                <a:schemeClr val="lt1"/>
              </a:solidFill>
              <a:latin typeface="Calibri"/>
              <a:ea typeface="Calibri"/>
              <a:cs typeface="Calibri"/>
              <a:sym typeface="Calibri"/>
            </a:endParaRPr>
          </a:p>
        </p:txBody>
      </p:sp>
      <p:grpSp>
        <p:nvGrpSpPr>
          <p:cNvPr id="528" name="Google Shape;528;g1ab85662782_2_44"/>
          <p:cNvGrpSpPr/>
          <p:nvPr/>
        </p:nvGrpSpPr>
        <p:grpSpPr>
          <a:xfrm>
            <a:off x="87725" y="1511299"/>
            <a:ext cx="2320225" cy="890076"/>
            <a:chOff x="1357973" y="1193525"/>
            <a:chExt cx="4272974" cy="1558802"/>
          </a:xfrm>
        </p:grpSpPr>
        <p:pic>
          <p:nvPicPr>
            <p:cNvPr id="529" name="Google Shape;529;g1ab85662782_2_44"/>
            <p:cNvPicPr preferRelativeResize="0"/>
            <p:nvPr/>
          </p:nvPicPr>
          <p:blipFill rotWithShape="1">
            <a:blip r:embed="rId7">
              <a:alphaModFix/>
            </a:blip>
            <a:srcRect b="2074" l="7599" r="53024" t="84125"/>
            <a:stretch/>
          </p:blipFill>
          <p:spPr>
            <a:xfrm>
              <a:off x="1357973" y="1212398"/>
              <a:ext cx="4272974" cy="1539930"/>
            </a:xfrm>
            <a:prstGeom prst="rect">
              <a:avLst/>
            </a:prstGeom>
            <a:noFill/>
            <a:ln>
              <a:noFill/>
            </a:ln>
          </p:spPr>
        </p:pic>
        <p:sp>
          <p:nvSpPr>
            <p:cNvPr id="530" name="Google Shape;530;g1ab85662782_2_44"/>
            <p:cNvSpPr/>
            <p:nvPr/>
          </p:nvSpPr>
          <p:spPr>
            <a:xfrm>
              <a:off x="1525475" y="1193525"/>
              <a:ext cx="3059700" cy="45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1ab85662782_2_44"/>
            <p:cNvSpPr/>
            <p:nvPr/>
          </p:nvSpPr>
          <p:spPr>
            <a:xfrm>
              <a:off x="1506950" y="1809225"/>
              <a:ext cx="3684000" cy="32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g1ab85662782_2_44"/>
          <p:cNvGrpSpPr/>
          <p:nvPr/>
        </p:nvGrpSpPr>
        <p:grpSpPr>
          <a:xfrm>
            <a:off x="4877274" y="274842"/>
            <a:ext cx="3906607" cy="2044740"/>
            <a:chOff x="-867861" y="177550"/>
            <a:chExt cx="8822510" cy="4208149"/>
          </a:xfrm>
        </p:grpSpPr>
        <p:pic>
          <p:nvPicPr>
            <p:cNvPr id="533" name="Google Shape;533;g1ab85662782_2_44"/>
            <p:cNvPicPr preferRelativeResize="0"/>
            <p:nvPr/>
          </p:nvPicPr>
          <p:blipFill rotWithShape="1">
            <a:blip r:embed="rId8">
              <a:alphaModFix/>
            </a:blip>
            <a:srcRect b="12631" l="64757" r="0" t="11369"/>
            <a:stretch/>
          </p:blipFill>
          <p:spPr>
            <a:xfrm>
              <a:off x="5568025" y="177550"/>
              <a:ext cx="2386624" cy="4208149"/>
            </a:xfrm>
            <a:prstGeom prst="rect">
              <a:avLst/>
            </a:prstGeom>
            <a:noFill/>
            <a:ln>
              <a:noFill/>
            </a:ln>
          </p:spPr>
        </p:pic>
        <p:pic>
          <p:nvPicPr>
            <p:cNvPr id="534" name="Google Shape;534;g1ab85662782_2_44"/>
            <p:cNvPicPr preferRelativeResize="0"/>
            <p:nvPr/>
          </p:nvPicPr>
          <p:blipFill rotWithShape="1">
            <a:blip r:embed="rId8">
              <a:alphaModFix/>
            </a:blip>
            <a:srcRect b="0" l="0" r="60485" t="87310"/>
            <a:stretch/>
          </p:blipFill>
          <p:spPr>
            <a:xfrm>
              <a:off x="-867861" y="184048"/>
              <a:ext cx="6394536" cy="1995883"/>
            </a:xfrm>
            <a:prstGeom prst="rect">
              <a:avLst/>
            </a:prstGeom>
            <a:noFill/>
            <a:ln>
              <a:noFill/>
            </a:ln>
          </p:spPr>
        </p:pic>
      </p:grpSp>
      <p:sp>
        <p:nvSpPr>
          <p:cNvPr id="535" name="Google Shape;535;g1ab85662782_2_44"/>
          <p:cNvSpPr/>
          <p:nvPr/>
        </p:nvSpPr>
        <p:spPr>
          <a:xfrm>
            <a:off x="5623250" y="871000"/>
            <a:ext cx="1949400" cy="27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18042faa1d6_0_18"/>
          <p:cNvSpPr txBox="1"/>
          <p:nvPr/>
        </p:nvSpPr>
        <p:spPr>
          <a:xfrm>
            <a:off x="428625" y="79375"/>
            <a:ext cx="334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2.</a:t>
            </a:r>
            <a:r>
              <a:rPr b="1" lang="en-US" sz="2000">
                <a:solidFill>
                  <a:srgbClr val="DBB76C"/>
                </a:solidFill>
              </a:rPr>
              <a:t>3 Visualization</a:t>
            </a:r>
            <a:endParaRPr b="0" i="0" sz="1400" u="none" cap="none" strike="noStrike">
              <a:solidFill>
                <a:srgbClr val="000000"/>
              </a:solidFill>
              <a:latin typeface="Arial"/>
              <a:ea typeface="Arial"/>
              <a:cs typeface="Arial"/>
              <a:sym typeface="Arial"/>
            </a:endParaRPr>
          </a:p>
        </p:txBody>
      </p:sp>
      <p:sp>
        <p:nvSpPr>
          <p:cNvPr id="541" name="Google Shape;541;g18042faa1d6_0_18"/>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542" name="Google Shape;542;g18042faa1d6_0_18"/>
          <p:cNvPicPr preferRelativeResize="0"/>
          <p:nvPr/>
        </p:nvPicPr>
        <p:blipFill>
          <a:blip r:embed="rId3">
            <a:alphaModFix/>
          </a:blip>
          <a:stretch>
            <a:fillRect/>
          </a:stretch>
        </p:blipFill>
        <p:spPr>
          <a:xfrm>
            <a:off x="7572884" y="4584046"/>
            <a:ext cx="1571116" cy="557100"/>
          </a:xfrm>
          <a:prstGeom prst="rect">
            <a:avLst/>
          </a:prstGeom>
          <a:noFill/>
          <a:ln>
            <a:noFill/>
          </a:ln>
        </p:spPr>
      </p:pic>
      <p:pic>
        <p:nvPicPr>
          <p:cNvPr id="543" name="Google Shape;543;g18042faa1d6_0_18"/>
          <p:cNvPicPr preferRelativeResize="0"/>
          <p:nvPr/>
        </p:nvPicPr>
        <p:blipFill>
          <a:blip r:embed="rId4">
            <a:alphaModFix/>
          </a:blip>
          <a:stretch>
            <a:fillRect/>
          </a:stretch>
        </p:blipFill>
        <p:spPr>
          <a:xfrm>
            <a:off x="428700" y="692725"/>
            <a:ext cx="2347975" cy="4263726"/>
          </a:xfrm>
          <a:prstGeom prst="rect">
            <a:avLst/>
          </a:prstGeom>
          <a:noFill/>
          <a:ln>
            <a:noFill/>
          </a:ln>
        </p:spPr>
      </p:pic>
      <p:pic>
        <p:nvPicPr>
          <p:cNvPr id="544" name="Google Shape;544;g18042faa1d6_0_18"/>
          <p:cNvPicPr preferRelativeResize="0"/>
          <p:nvPr/>
        </p:nvPicPr>
        <p:blipFill>
          <a:blip r:embed="rId5">
            <a:alphaModFix/>
          </a:blip>
          <a:stretch>
            <a:fillRect/>
          </a:stretch>
        </p:blipFill>
        <p:spPr>
          <a:xfrm>
            <a:off x="6002400" y="854677"/>
            <a:ext cx="2985725" cy="3729375"/>
          </a:xfrm>
          <a:prstGeom prst="rect">
            <a:avLst/>
          </a:prstGeom>
          <a:noFill/>
          <a:ln>
            <a:noFill/>
          </a:ln>
        </p:spPr>
      </p:pic>
      <p:pic>
        <p:nvPicPr>
          <p:cNvPr id="545" name="Google Shape;545;g18042faa1d6_0_18"/>
          <p:cNvPicPr preferRelativeResize="0"/>
          <p:nvPr/>
        </p:nvPicPr>
        <p:blipFill>
          <a:blip r:embed="rId6">
            <a:alphaModFix/>
          </a:blip>
          <a:stretch>
            <a:fillRect/>
          </a:stretch>
        </p:blipFill>
        <p:spPr>
          <a:xfrm>
            <a:off x="3426650" y="791513"/>
            <a:ext cx="1925775" cy="40661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691a7975c5_0_319"/>
          <p:cNvSpPr txBox="1"/>
          <p:nvPr/>
        </p:nvSpPr>
        <p:spPr>
          <a:xfrm>
            <a:off x="657673" y="227400"/>
            <a:ext cx="1947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1600"/>
              <a:buFont typeface="Arial"/>
              <a:buNone/>
            </a:pPr>
            <a:r>
              <a:rPr b="1" lang="en-US" sz="1200">
                <a:solidFill>
                  <a:srgbClr val="DBB76C"/>
                </a:solidFill>
              </a:rPr>
              <a:t>Experiment</a:t>
            </a:r>
            <a:endParaRPr b="0" i="0" sz="1200" u="none" cap="none" strike="noStrike">
              <a:solidFill>
                <a:srgbClr val="000000"/>
              </a:solidFill>
              <a:latin typeface="Arial"/>
              <a:ea typeface="Arial"/>
              <a:cs typeface="Arial"/>
              <a:sym typeface="Arial"/>
            </a:endParaRPr>
          </a:p>
        </p:txBody>
      </p:sp>
      <p:sp>
        <p:nvSpPr>
          <p:cNvPr id="551" name="Google Shape;551;g1691a7975c5_0_319"/>
          <p:cNvSpPr/>
          <p:nvPr/>
        </p:nvSpPr>
        <p:spPr>
          <a:xfrm>
            <a:off x="227402" y="227402"/>
            <a:ext cx="430265" cy="433942"/>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552" name="Google Shape;552;g1691a7975c5_0_319"/>
          <p:cNvSpPr txBox="1"/>
          <p:nvPr/>
        </p:nvSpPr>
        <p:spPr>
          <a:xfrm>
            <a:off x="3205162" y="3181350"/>
            <a:ext cx="2759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BB76C"/>
              </a:buClr>
              <a:buSzPts val="2400"/>
              <a:buFont typeface="Arial"/>
              <a:buNone/>
            </a:pPr>
            <a:r>
              <a:rPr b="1" lang="en-US" sz="24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553" name="Google Shape;553;g1691a7975c5_0_319"/>
          <p:cNvPicPr preferRelativeResize="0"/>
          <p:nvPr/>
        </p:nvPicPr>
        <p:blipFill rotWithShape="1">
          <a:blip r:embed="rId3">
            <a:alphaModFix/>
          </a:blip>
          <a:srcRect b="0" l="0" r="0" t="0"/>
          <a:stretch/>
        </p:blipFill>
        <p:spPr>
          <a:xfrm>
            <a:off x="305372" y="307221"/>
            <a:ext cx="274321" cy="274321"/>
          </a:xfrm>
          <a:prstGeom prst="rect">
            <a:avLst/>
          </a:prstGeom>
          <a:noFill/>
          <a:ln>
            <a:noFill/>
          </a:ln>
        </p:spPr>
      </p:pic>
      <p:sp>
        <p:nvSpPr>
          <p:cNvPr id="554" name="Google Shape;554;g1691a7975c5_0_319"/>
          <p:cNvSpPr txBox="1"/>
          <p:nvPr/>
        </p:nvSpPr>
        <p:spPr>
          <a:xfrm>
            <a:off x="3838575" y="1547812"/>
            <a:ext cx="1467000" cy="14652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555" name="Google Shape;555;g1691a7975c5_0_319"/>
          <p:cNvSpPr txBox="1"/>
          <p:nvPr/>
        </p:nvSpPr>
        <p:spPr>
          <a:xfrm>
            <a:off x="4119562" y="1895475"/>
            <a:ext cx="930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E1E1E"/>
              </a:buClr>
              <a:buSzPts val="4400"/>
              <a:buFont typeface="Arial"/>
              <a:buNone/>
            </a:pPr>
            <a:r>
              <a:rPr b="1" i="0" lang="en-US" sz="4400" u="none" cap="none" strike="noStrike">
                <a:solidFill>
                  <a:srgbClr val="1E1E1E"/>
                </a:solidFill>
                <a:latin typeface="Arial"/>
                <a:ea typeface="Arial"/>
                <a:cs typeface="Arial"/>
                <a:sym typeface="Arial"/>
              </a:rPr>
              <a:t>03</a:t>
            </a:r>
            <a:endParaRPr b="0" i="0" sz="1400" u="none" cap="none" strike="noStrike">
              <a:solidFill>
                <a:srgbClr val="000000"/>
              </a:solidFill>
              <a:latin typeface="Arial"/>
              <a:ea typeface="Arial"/>
              <a:cs typeface="Arial"/>
              <a:sym typeface="Arial"/>
            </a:endParaRPr>
          </a:p>
        </p:txBody>
      </p:sp>
      <p:sp>
        <p:nvSpPr>
          <p:cNvPr id="556" name="Google Shape;556;g1691a7975c5_0_319"/>
          <p:cNvSpPr txBox="1"/>
          <p:nvPr/>
        </p:nvSpPr>
        <p:spPr>
          <a:xfrm>
            <a:off x="3921125" y="1658937"/>
            <a:ext cx="1301700" cy="1242900"/>
          </a:xfrm>
          <a:prstGeom prst="rect">
            <a:avLst/>
          </a:prstGeom>
          <a:noFill/>
          <a:ln cap="flat" cmpd="sng" w="127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1691a7975c5_0_375"/>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562" name="Google Shape;562;g1691a7975c5_0_375"/>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563" name="Google Shape;563;g1691a7975c5_0_375"/>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grpSp>
        <p:nvGrpSpPr>
          <p:cNvPr id="564" name="Google Shape;564;g1691a7975c5_0_375"/>
          <p:cNvGrpSpPr/>
          <p:nvPr/>
        </p:nvGrpSpPr>
        <p:grpSpPr>
          <a:xfrm>
            <a:off x="772911" y="1193155"/>
            <a:ext cx="1843164" cy="1653114"/>
            <a:chOff x="1265725" y="1019525"/>
            <a:chExt cx="3109775" cy="2789125"/>
          </a:xfrm>
        </p:grpSpPr>
        <p:sp>
          <p:nvSpPr>
            <p:cNvPr id="565" name="Google Shape;565;g1691a7975c5_0_375"/>
            <p:cNvSpPr/>
            <p:nvPr/>
          </p:nvSpPr>
          <p:spPr>
            <a:xfrm>
              <a:off x="1378125" y="1171925"/>
              <a:ext cx="2898300" cy="2506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691a7975c5_0_375"/>
            <p:cNvSpPr/>
            <p:nvPr/>
          </p:nvSpPr>
          <p:spPr>
            <a:xfrm>
              <a:off x="2718825" y="1019525"/>
              <a:ext cx="216900" cy="216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1691a7975c5_0_375"/>
            <p:cNvSpPr/>
            <p:nvPr/>
          </p:nvSpPr>
          <p:spPr>
            <a:xfrm>
              <a:off x="4158600" y="3591750"/>
              <a:ext cx="216900" cy="216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1691a7975c5_0_375"/>
            <p:cNvSpPr/>
            <p:nvPr/>
          </p:nvSpPr>
          <p:spPr>
            <a:xfrm>
              <a:off x="1265725" y="3591750"/>
              <a:ext cx="216900" cy="216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g1691a7975c5_0_375"/>
          <p:cNvSpPr/>
          <p:nvPr/>
        </p:nvSpPr>
        <p:spPr>
          <a:xfrm>
            <a:off x="3766025" y="1807375"/>
            <a:ext cx="11829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 name="Google Shape;570;g1691a7975c5_0_375"/>
          <p:cNvCxnSpPr/>
          <p:nvPr/>
        </p:nvCxnSpPr>
        <p:spPr>
          <a:xfrm>
            <a:off x="2504300" y="2019712"/>
            <a:ext cx="1012200" cy="0"/>
          </a:xfrm>
          <a:prstGeom prst="straightConnector1">
            <a:avLst/>
          </a:prstGeom>
          <a:noFill/>
          <a:ln cap="flat" cmpd="sng" w="38100">
            <a:solidFill>
              <a:schemeClr val="lt1"/>
            </a:solidFill>
            <a:prstDash val="solid"/>
            <a:round/>
            <a:headEnd len="med" w="med" type="none"/>
            <a:tailEnd len="med" w="med" type="triangle"/>
          </a:ln>
        </p:spPr>
      </p:cxnSp>
      <p:sp>
        <p:nvSpPr>
          <p:cNvPr id="571" name="Google Shape;571;g1691a7975c5_0_375"/>
          <p:cNvSpPr txBox="1"/>
          <p:nvPr/>
        </p:nvSpPr>
        <p:spPr>
          <a:xfrm>
            <a:off x="30538" y="2846275"/>
            <a:ext cx="3327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lt1"/>
                </a:solidFill>
                <a:latin typeface="Calibri"/>
                <a:ea typeface="Calibri"/>
                <a:cs typeface="Calibri"/>
                <a:sym typeface="Calibri"/>
              </a:rPr>
              <a:t>Sensors</a:t>
            </a:r>
            <a:endParaRPr sz="1900">
              <a:solidFill>
                <a:schemeClr val="lt1"/>
              </a:solidFill>
              <a:latin typeface="Calibri"/>
              <a:ea typeface="Calibri"/>
              <a:cs typeface="Calibri"/>
              <a:sym typeface="Calibri"/>
            </a:endParaRPr>
          </a:p>
          <a:p>
            <a:pPr indent="0" lvl="0" marL="0" rtl="0" algn="ctr">
              <a:spcBef>
                <a:spcPts val="0"/>
              </a:spcBef>
              <a:spcAft>
                <a:spcPts val="0"/>
              </a:spcAft>
              <a:buNone/>
            </a:pPr>
            <a:r>
              <a:rPr lang="en-US" sz="1900">
                <a:solidFill>
                  <a:schemeClr val="lt1"/>
                </a:solidFill>
                <a:latin typeface="Calibri"/>
                <a:ea typeface="Calibri"/>
                <a:cs typeface="Calibri"/>
                <a:sym typeface="Calibri"/>
              </a:rPr>
              <a:t>(Each sensors distance is same)</a:t>
            </a:r>
            <a:endParaRPr sz="1900">
              <a:solidFill>
                <a:schemeClr val="lt1"/>
              </a:solidFill>
              <a:latin typeface="Calibri"/>
              <a:ea typeface="Calibri"/>
              <a:cs typeface="Calibri"/>
              <a:sym typeface="Calibri"/>
            </a:endParaRPr>
          </a:p>
        </p:txBody>
      </p:sp>
      <p:sp>
        <p:nvSpPr>
          <p:cNvPr id="572" name="Google Shape;572;g1691a7975c5_0_375"/>
          <p:cNvSpPr txBox="1"/>
          <p:nvPr/>
        </p:nvSpPr>
        <p:spPr>
          <a:xfrm>
            <a:off x="4018351" y="2242075"/>
            <a:ext cx="818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ESP32</a:t>
            </a:r>
            <a:endParaRPr sz="1900">
              <a:solidFill>
                <a:schemeClr val="lt1"/>
              </a:solidFill>
              <a:latin typeface="Calibri"/>
              <a:ea typeface="Calibri"/>
              <a:cs typeface="Calibri"/>
              <a:sym typeface="Calibri"/>
            </a:endParaRPr>
          </a:p>
        </p:txBody>
      </p:sp>
      <p:cxnSp>
        <p:nvCxnSpPr>
          <p:cNvPr id="573" name="Google Shape;573;g1691a7975c5_0_375"/>
          <p:cNvCxnSpPr/>
          <p:nvPr/>
        </p:nvCxnSpPr>
        <p:spPr>
          <a:xfrm>
            <a:off x="5293075" y="2007487"/>
            <a:ext cx="1012200" cy="0"/>
          </a:xfrm>
          <a:prstGeom prst="straightConnector1">
            <a:avLst/>
          </a:prstGeom>
          <a:noFill/>
          <a:ln cap="flat" cmpd="sng" w="38100">
            <a:solidFill>
              <a:schemeClr val="lt1"/>
            </a:solidFill>
            <a:prstDash val="solid"/>
            <a:round/>
            <a:headEnd len="med" w="med" type="none"/>
            <a:tailEnd len="med" w="med" type="triangle"/>
          </a:ln>
        </p:spPr>
      </p:cxnSp>
      <p:sp>
        <p:nvSpPr>
          <p:cNvPr id="574" name="Google Shape;574;g1691a7975c5_0_375"/>
          <p:cNvSpPr/>
          <p:nvPr/>
        </p:nvSpPr>
        <p:spPr>
          <a:xfrm>
            <a:off x="4504075" y="3188150"/>
            <a:ext cx="1801200" cy="788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t>Localization</a:t>
            </a:r>
            <a:endParaRPr b="1" sz="1900"/>
          </a:p>
        </p:txBody>
      </p:sp>
      <p:sp>
        <p:nvSpPr>
          <p:cNvPr id="575" name="Google Shape;575;g1691a7975c5_0_375"/>
          <p:cNvSpPr/>
          <p:nvPr/>
        </p:nvSpPr>
        <p:spPr>
          <a:xfrm>
            <a:off x="6649425" y="1807375"/>
            <a:ext cx="11829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1691a7975c5_0_375"/>
          <p:cNvSpPr txBox="1"/>
          <p:nvPr/>
        </p:nvSpPr>
        <p:spPr>
          <a:xfrm>
            <a:off x="6716755" y="2219113"/>
            <a:ext cx="156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Gateway</a:t>
            </a:r>
            <a:endParaRPr sz="1900">
              <a:solidFill>
                <a:schemeClr val="lt1"/>
              </a:solidFill>
              <a:latin typeface="Calibri"/>
              <a:ea typeface="Calibri"/>
              <a:cs typeface="Calibri"/>
              <a:sym typeface="Calibri"/>
            </a:endParaRPr>
          </a:p>
        </p:txBody>
      </p:sp>
      <p:cxnSp>
        <p:nvCxnSpPr>
          <p:cNvPr id="577" name="Google Shape;577;g1691a7975c5_0_375"/>
          <p:cNvCxnSpPr/>
          <p:nvPr/>
        </p:nvCxnSpPr>
        <p:spPr>
          <a:xfrm flipH="1">
            <a:off x="6468175" y="2854299"/>
            <a:ext cx="756900" cy="450900"/>
          </a:xfrm>
          <a:prstGeom prst="straightConnector1">
            <a:avLst/>
          </a:prstGeom>
          <a:noFill/>
          <a:ln cap="flat" cmpd="sng" w="38100">
            <a:solidFill>
              <a:schemeClr val="lt1"/>
            </a:solidFill>
            <a:prstDash val="solid"/>
            <a:round/>
            <a:headEnd len="med" w="med" type="none"/>
            <a:tailEnd len="med" w="med" type="triangle"/>
          </a:ln>
        </p:spPr>
      </p:cxnSp>
      <p:sp>
        <p:nvSpPr>
          <p:cNvPr id="578" name="Google Shape;578;g1691a7975c5_0_375"/>
          <p:cNvSpPr txBox="1"/>
          <p:nvPr/>
        </p:nvSpPr>
        <p:spPr>
          <a:xfrm>
            <a:off x="2527551" y="1219300"/>
            <a:ext cx="965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Sound Detect</a:t>
            </a:r>
            <a:endParaRPr sz="1900">
              <a:solidFill>
                <a:schemeClr val="lt1"/>
              </a:solidFill>
              <a:latin typeface="Calibri"/>
              <a:ea typeface="Calibri"/>
              <a:cs typeface="Calibri"/>
              <a:sym typeface="Calibri"/>
            </a:endParaRPr>
          </a:p>
        </p:txBody>
      </p:sp>
      <p:sp>
        <p:nvSpPr>
          <p:cNvPr id="579" name="Google Shape;579;g1691a7975c5_0_375"/>
          <p:cNvSpPr txBox="1"/>
          <p:nvPr/>
        </p:nvSpPr>
        <p:spPr>
          <a:xfrm>
            <a:off x="5293076" y="1488050"/>
            <a:ext cx="911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lt1"/>
                </a:solidFill>
                <a:latin typeface="Calibri"/>
                <a:ea typeface="Calibri"/>
                <a:cs typeface="Calibri"/>
                <a:sym typeface="Calibri"/>
              </a:rPr>
              <a:t>Packet</a:t>
            </a:r>
            <a:endParaRPr sz="19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1ab85662782_0_1"/>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585" name="Google Shape;585;g1ab85662782_0_1"/>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586" name="Google Shape;586;g1ab85662782_0_1"/>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pic>
        <p:nvPicPr>
          <p:cNvPr id="587" name="Google Shape;587;g1ab85662782_0_1"/>
          <p:cNvPicPr preferRelativeResize="0"/>
          <p:nvPr/>
        </p:nvPicPr>
        <p:blipFill>
          <a:blip r:embed="rId4">
            <a:alphaModFix/>
          </a:blip>
          <a:stretch>
            <a:fillRect/>
          </a:stretch>
        </p:blipFill>
        <p:spPr>
          <a:xfrm>
            <a:off x="876750" y="557100"/>
            <a:ext cx="6947461" cy="4359125"/>
          </a:xfrm>
          <a:prstGeom prst="rect">
            <a:avLst/>
          </a:prstGeom>
          <a:noFill/>
          <a:ln>
            <a:noFill/>
          </a:ln>
        </p:spPr>
      </p:pic>
      <p:sp>
        <p:nvSpPr>
          <p:cNvPr id="588" name="Google Shape;588;g1ab85662782_0_1"/>
          <p:cNvSpPr/>
          <p:nvPr/>
        </p:nvSpPr>
        <p:spPr>
          <a:xfrm>
            <a:off x="5620950" y="868075"/>
            <a:ext cx="672900" cy="672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cxnSp>
        <p:nvCxnSpPr>
          <p:cNvPr id="589" name="Google Shape;589;g1ab85662782_0_1"/>
          <p:cNvCxnSpPr/>
          <p:nvPr/>
        </p:nvCxnSpPr>
        <p:spPr>
          <a:xfrm flipH="1" rot="10800000">
            <a:off x="6293856" y="1204069"/>
            <a:ext cx="1856400" cy="900"/>
          </a:xfrm>
          <a:prstGeom prst="straightConnector1">
            <a:avLst/>
          </a:prstGeom>
          <a:noFill/>
          <a:ln cap="flat" cmpd="sng" w="19050">
            <a:solidFill>
              <a:srgbClr val="FF0000"/>
            </a:solidFill>
            <a:prstDash val="solid"/>
            <a:round/>
            <a:headEnd len="med" w="med" type="none"/>
            <a:tailEnd len="med" w="med" type="triangle"/>
          </a:ln>
        </p:spPr>
      </p:cxnSp>
      <p:sp>
        <p:nvSpPr>
          <p:cNvPr id="590" name="Google Shape;590;g1ab85662782_0_1"/>
          <p:cNvSpPr txBox="1"/>
          <p:nvPr/>
        </p:nvSpPr>
        <p:spPr>
          <a:xfrm>
            <a:off x="8214425" y="819775"/>
            <a:ext cx="857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FF0000"/>
                </a:solidFill>
                <a:latin typeface="Calibri"/>
                <a:ea typeface="Calibri"/>
                <a:cs typeface="Calibri"/>
                <a:sym typeface="Calibri"/>
              </a:rPr>
              <a:t>Wrong Result</a:t>
            </a:r>
            <a:endParaRPr sz="1900">
              <a:solidFill>
                <a:srgbClr val="FF0000"/>
              </a:solidFill>
              <a:latin typeface="Calibri"/>
              <a:ea typeface="Calibri"/>
              <a:cs typeface="Calibri"/>
              <a:sym typeface="Calibri"/>
            </a:endParaRPr>
          </a:p>
        </p:txBody>
      </p:sp>
      <p:pic>
        <p:nvPicPr>
          <p:cNvPr id="591" name="Google Shape;591;g1ab85662782_0_1"/>
          <p:cNvPicPr preferRelativeResize="0"/>
          <p:nvPr/>
        </p:nvPicPr>
        <p:blipFill>
          <a:blip r:embed="rId5">
            <a:alphaModFix/>
          </a:blip>
          <a:stretch>
            <a:fillRect/>
          </a:stretch>
        </p:blipFill>
        <p:spPr>
          <a:xfrm>
            <a:off x="3557600" y="2431863"/>
            <a:ext cx="2171700" cy="609600"/>
          </a:xfrm>
          <a:prstGeom prst="rect">
            <a:avLst/>
          </a:prstGeom>
          <a:noFill/>
          <a:ln cap="flat" cmpd="sng" w="28575">
            <a:solidFill>
              <a:srgbClr val="FF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ab85662782_0_7"/>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597" name="Google Shape;597;g1ab85662782_0_7"/>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598" name="Google Shape;598;g1ab85662782_0_7"/>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grpSp>
        <p:nvGrpSpPr>
          <p:cNvPr id="599" name="Google Shape;599;g1ab85662782_0_7"/>
          <p:cNvGrpSpPr/>
          <p:nvPr/>
        </p:nvGrpSpPr>
        <p:grpSpPr>
          <a:xfrm>
            <a:off x="1219975" y="1145774"/>
            <a:ext cx="6763025" cy="2944351"/>
            <a:chOff x="919847" y="1206247"/>
            <a:chExt cx="6763025" cy="2944351"/>
          </a:xfrm>
        </p:grpSpPr>
        <p:grpSp>
          <p:nvGrpSpPr>
            <p:cNvPr id="600" name="Google Shape;600;g1ab85662782_0_7"/>
            <p:cNvGrpSpPr/>
            <p:nvPr/>
          </p:nvGrpSpPr>
          <p:grpSpPr>
            <a:xfrm>
              <a:off x="929694" y="1206247"/>
              <a:ext cx="2610345" cy="2341192"/>
              <a:chOff x="1265725" y="1019525"/>
              <a:chExt cx="3109775" cy="2789125"/>
            </a:xfrm>
          </p:grpSpPr>
          <p:sp>
            <p:nvSpPr>
              <p:cNvPr id="601" name="Google Shape;601;g1ab85662782_0_7"/>
              <p:cNvSpPr/>
              <p:nvPr/>
            </p:nvSpPr>
            <p:spPr>
              <a:xfrm>
                <a:off x="1378125" y="1171925"/>
                <a:ext cx="2898300" cy="2506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1ab85662782_0_7"/>
              <p:cNvSpPr/>
              <p:nvPr/>
            </p:nvSpPr>
            <p:spPr>
              <a:xfrm>
                <a:off x="2718825" y="1019525"/>
                <a:ext cx="216900" cy="216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1ab85662782_0_7"/>
              <p:cNvSpPr/>
              <p:nvPr/>
            </p:nvSpPr>
            <p:spPr>
              <a:xfrm>
                <a:off x="4158600" y="3591750"/>
                <a:ext cx="216900" cy="216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1ab85662782_0_7"/>
              <p:cNvSpPr/>
              <p:nvPr/>
            </p:nvSpPr>
            <p:spPr>
              <a:xfrm>
                <a:off x="1265725" y="3591750"/>
                <a:ext cx="216900" cy="216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g1ab85662782_0_7"/>
            <p:cNvGrpSpPr/>
            <p:nvPr/>
          </p:nvGrpSpPr>
          <p:grpSpPr>
            <a:xfrm>
              <a:off x="5549589" y="1846297"/>
              <a:ext cx="1742718" cy="1563026"/>
              <a:chOff x="1265725" y="1019525"/>
              <a:chExt cx="3109775" cy="2789125"/>
            </a:xfrm>
          </p:grpSpPr>
          <p:sp>
            <p:nvSpPr>
              <p:cNvPr id="606" name="Google Shape;606;g1ab85662782_0_7"/>
              <p:cNvSpPr/>
              <p:nvPr/>
            </p:nvSpPr>
            <p:spPr>
              <a:xfrm>
                <a:off x="1378125" y="1171925"/>
                <a:ext cx="2898300" cy="2506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1ab85662782_0_7"/>
              <p:cNvSpPr/>
              <p:nvPr/>
            </p:nvSpPr>
            <p:spPr>
              <a:xfrm>
                <a:off x="2718825" y="1019525"/>
                <a:ext cx="216900" cy="216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1ab85662782_0_7"/>
              <p:cNvSpPr/>
              <p:nvPr/>
            </p:nvSpPr>
            <p:spPr>
              <a:xfrm>
                <a:off x="4158600" y="3591750"/>
                <a:ext cx="216900" cy="216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1ab85662782_0_7"/>
              <p:cNvSpPr/>
              <p:nvPr/>
            </p:nvSpPr>
            <p:spPr>
              <a:xfrm>
                <a:off x="1265725" y="3591750"/>
                <a:ext cx="216900" cy="216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0" name="Google Shape;610;g1ab85662782_0_7"/>
            <p:cNvCxnSpPr/>
            <p:nvPr/>
          </p:nvCxnSpPr>
          <p:spPr>
            <a:xfrm>
              <a:off x="3333050" y="2432475"/>
              <a:ext cx="2339700" cy="0"/>
            </a:xfrm>
            <a:prstGeom prst="straightConnector1">
              <a:avLst/>
            </a:prstGeom>
            <a:noFill/>
            <a:ln cap="flat" cmpd="sng" w="28575">
              <a:solidFill>
                <a:schemeClr val="lt2"/>
              </a:solidFill>
              <a:prstDash val="solid"/>
              <a:round/>
              <a:headEnd len="med" w="med" type="none"/>
              <a:tailEnd len="med" w="med" type="triangle"/>
            </a:ln>
          </p:spPr>
        </p:cxnSp>
        <p:sp>
          <p:nvSpPr>
            <p:cNvPr id="611" name="Google Shape;611;g1ab85662782_0_7"/>
            <p:cNvSpPr txBox="1"/>
            <p:nvPr/>
          </p:nvSpPr>
          <p:spPr>
            <a:xfrm>
              <a:off x="919847" y="3657999"/>
              <a:ext cx="2641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Sensor Distance: 144ft</a:t>
              </a:r>
              <a:endParaRPr sz="2000">
                <a:solidFill>
                  <a:schemeClr val="lt1"/>
                </a:solidFill>
                <a:latin typeface="Calibri"/>
                <a:ea typeface="Calibri"/>
                <a:cs typeface="Calibri"/>
                <a:sym typeface="Calibri"/>
              </a:endParaRPr>
            </a:p>
          </p:txBody>
        </p:sp>
        <p:sp>
          <p:nvSpPr>
            <p:cNvPr id="612" name="Google Shape;612;g1ab85662782_0_7"/>
            <p:cNvSpPr txBox="1"/>
            <p:nvPr/>
          </p:nvSpPr>
          <p:spPr>
            <a:xfrm>
              <a:off x="5166472" y="3547449"/>
              <a:ext cx="251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Sensor Distance: 60ft</a:t>
              </a:r>
              <a:endParaRPr sz="2000">
                <a:solidFill>
                  <a:schemeClr val="lt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18042faa1d6_1_39"/>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618" name="Google Shape;618;g18042faa1d6_1_39"/>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619" name="Google Shape;619;g18042faa1d6_1_39"/>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pic>
        <p:nvPicPr>
          <p:cNvPr id="620" name="Google Shape;620;g18042faa1d6_1_39"/>
          <p:cNvPicPr preferRelativeResize="0"/>
          <p:nvPr/>
        </p:nvPicPr>
        <p:blipFill>
          <a:blip r:embed="rId4">
            <a:alphaModFix/>
          </a:blip>
          <a:stretch>
            <a:fillRect/>
          </a:stretch>
        </p:blipFill>
        <p:spPr>
          <a:xfrm>
            <a:off x="602800" y="1180375"/>
            <a:ext cx="5234324" cy="1834400"/>
          </a:xfrm>
          <a:prstGeom prst="rect">
            <a:avLst/>
          </a:prstGeom>
          <a:noFill/>
          <a:ln>
            <a:noFill/>
          </a:ln>
        </p:spPr>
      </p:pic>
      <p:sp>
        <p:nvSpPr>
          <p:cNvPr id="621" name="Google Shape;621;g18042faa1d6_1_39"/>
          <p:cNvSpPr/>
          <p:nvPr/>
        </p:nvSpPr>
        <p:spPr>
          <a:xfrm>
            <a:off x="1991250" y="1714975"/>
            <a:ext cx="1266300" cy="21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 name="Google Shape;622;g18042faa1d6_1_39"/>
          <p:cNvCxnSpPr/>
          <p:nvPr/>
        </p:nvCxnSpPr>
        <p:spPr>
          <a:xfrm>
            <a:off x="2928975" y="1965650"/>
            <a:ext cx="621900" cy="1429800"/>
          </a:xfrm>
          <a:prstGeom prst="straightConnector1">
            <a:avLst/>
          </a:prstGeom>
          <a:noFill/>
          <a:ln cap="flat" cmpd="sng" w="28575">
            <a:solidFill>
              <a:srgbClr val="FF0000"/>
            </a:solidFill>
            <a:prstDash val="solid"/>
            <a:round/>
            <a:headEnd len="med" w="med" type="none"/>
            <a:tailEnd len="med" w="med" type="triangle"/>
          </a:ln>
        </p:spPr>
      </p:cxnSp>
      <p:pic>
        <p:nvPicPr>
          <p:cNvPr id="623" name="Google Shape;623;g18042faa1d6_1_39"/>
          <p:cNvPicPr preferRelativeResize="0"/>
          <p:nvPr/>
        </p:nvPicPr>
        <p:blipFill>
          <a:blip r:embed="rId5">
            <a:alphaModFix/>
          </a:blip>
          <a:stretch>
            <a:fillRect/>
          </a:stretch>
        </p:blipFill>
        <p:spPr>
          <a:xfrm>
            <a:off x="498100" y="3432524"/>
            <a:ext cx="6594995" cy="557100"/>
          </a:xfrm>
          <a:prstGeom prst="rect">
            <a:avLst/>
          </a:prstGeom>
          <a:noFill/>
          <a:ln>
            <a:noFill/>
          </a:ln>
        </p:spPr>
      </p:pic>
      <p:cxnSp>
        <p:nvCxnSpPr>
          <p:cNvPr id="624" name="Google Shape;624;g18042faa1d6_1_39"/>
          <p:cNvCxnSpPr/>
          <p:nvPr/>
        </p:nvCxnSpPr>
        <p:spPr>
          <a:xfrm flipH="1" rot="10800000">
            <a:off x="5807100" y="2959150"/>
            <a:ext cx="93000" cy="482700"/>
          </a:xfrm>
          <a:prstGeom prst="straightConnector1">
            <a:avLst/>
          </a:prstGeom>
          <a:noFill/>
          <a:ln cap="flat" cmpd="sng" w="28575">
            <a:solidFill>
              <a:srgbClr val="FF0000"/>
            </a:solidFill>
            <a:prstDash val="solid"/>
            <a:round/>
            <a:headEnd len="med" w="med" type="none"/>
            <a:tailEnd len="med" w="med" type="triangle"/>
          </a:ln>
        </p:spPr>
      </p:cxnSp>
      <p:pic>
        <p:nvPicPr>
          <p:cNvPr id="625" name="Google Shape;625;g18042faa1d6_1_39"/>
          <p:cNvPicPr preferRelativeResize="0"/>
          <p:nvPr/>
        </p:nvPicPr>
        <p:blipFill>
          <a:blip r:embed="rId6">
            <a:alphaModFix/>
          </a:blip>
          <a:stretch>
            <a:fillRect/>
          </a:stretch>
        </p:blipFill>
        <p:spPr>
          <a:xfrm>
            <a:off x="2880498" y="2522975"/>
            <a:ext cx="5765390" cy="45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8042faa1d6_1_33"/>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631" name="Google Shape;631;g18042faa1d6_1_33"/>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632" name="Google Shape;632;g18042faa1d6_1_33"/>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pic>
        <p:nvPicPr>
          <p:cNvPr id="633" name="Google Shape;633;g18042faa1d6_1_33"/>
          <p:cNvPicPr preferRelativeResize="0"/>
          <p:nvPr/>
        </p:nvPicPr>
        <p:blipFill>
          <a:blip r:embed="rId4">
            <a:alphaModFix/>
          </a:blip>
          <a:stretch>
            <a:fillRect/>
          </a:stretch>
        </p:blipFill>
        <p:spPr>
          <a:xfrm>
            <a:off x="367975" y="974950"/>
            <a:ext cx="4172950" cy="3530976"/>
          </a:xfrm>
          <a:prstGeom prst="rect">
            <a:avLst/>
          </a:prstGeom>
          <a:noFill/>
          <a:ln>
            <a:noFill/>
          </a:ln>
        </p:spPr>
      </p:pic>
      <p:pic>
        <p:nvPicPr>
          <p:cNvPr id="634" name="Google Shape;634;g18042faa1d6_1_33"/>
          <p:cNvPicPr preferRelativeResize="0"/>
          <p:nvPr/>
        </p:nvPicPr>
        <p:blipFill>
          <a:blip r:embed="rId5">
            <a:alphaModFix/>
          </a:blip>
          <a:stretch>
            <a:fillRect/>
          </a:stretch>
        </p:blipFill>
        <p:spPr>
          <a:xfrm>
            <a:off x="4817975" y="1189875"/>
            <a:ext cx="3745800" cy="3101125"/>
          </a:xfrm>
          <a:prstGeom prst="rect">
            <a:avLst/>
          </a:prstGeom>
          <a:noFill/>
          <a:ln>
            <a:noFill/>
          </a:ln>
        </p:spPr>
      </p:pic>
      <p:sp>
        <p:nvSpPr>
          <p:cNvPr id="635" name="Google Shape;635;g18042faa1d6_1_33"/>
          <p:cNvSpPr txBox="1"/>
          <p:nvPr/>
        </p:nvSpPr>
        <p:spPr>
          <a:xfrm>
            <a:off x="580200" y="914900"/>
            <a:ext cx="81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highlight>
                  <a:schemeClr val="dk1"/>
                </a:highlight>
                <a:latin typeface="Calibri"/>
                <a:ea typeface="Calibri"/>
                <a:cs typeface="Calibri"/>
                <a:sym typeface="Calibri"/>
              </a:rPr>
              <a:t>Sensor0</a:t>
            </a:r>
            <a:endParaRPr sz="1500">
              <a:solidFill>
                <a:schemeClr val="lt1"/>
              </a:solidFill>
              <a:highlight>
                <a:schemeClr val="dk1"/>
              </a:highlight>
              <a:latin typeface="Calibri"/>
              <a:ea typeface="Calibri"/>
              <a:cs typeface="Calibri"/>
              <a:sym typeface="Calibri"/>
            </a:endParaRPr>
          </a:p>
        </p:txBody>
      </p:sp>
      <p:sp>
        <p:nvSpPr>
          <p:cNvPr id="636" name="Google Shape;636;g18042faa1d6_1_33"/>
          <p:cNvSpPr txBox="1"/>
          <p:nvPr/>
        </p:nvSpPr>
        <p:spPr>
          <a:xfrm>
            <a:off x="3613050" y="914900"/>
            <a:ext cx="81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highlight>
                  <a:schemeClr val="dk1"/>
                </a:highlight>
                <a:latin typeface="Calibri"/>
                <a:ea typeface="Calibri"/>
                <a:cs typeface="Calibri"/>
                <a:sym typeface="Calibri"/>
              </a:rPr>
              <a:t>Sensor1</a:t>
            </a:r>
            <a:endParaRPr sz="1500">
              <a:solidFill>
                <a:schemeClr val="lt1"/>
              </a:solidFill>
              <a:highlight>
                <a:schemeClr val="dk1"/>
              </a:highlight>
              <a:latin typeface="Calibri"/>
              <a:ea typeface="Calibri"/>
              <a:cs typeface="Calibri"/>
              <a:sym typeface="Calibri"/>
            </a:endParaRPr>
          </a:p>
        </p:txBody>
      </p:sp>
      <p:sp>
        <p:nvSpPr>
          <p:cNvPr id="637" name="Google Shape;637;g18042faa1d6_1_33"/>
          <p:cNvSpPr txBox="1"/>
          <p:nvPr/>
        </p:nvSpPr>
        <p:spPr>
          <a:xfrm>
            <a:off x="2047200" y="4009025"/>
            <a:ext cx="81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highlight>
                  <a:schemeClr val="dk1"/>
                </a:highlight>
                <a:latin typeface="Calibri"/>
                <a:ea typeface="Calibri"/>
                <a:cs typeface="Calibri"/>
                <a:sym typeface="Calibri"/>
              </a:rPr>
              <a:t>Sensor2</a:t>
            </a:r>
            <a:endParaRPr sz="1500">
              <a:solidFill>
                <a:schemeClr val="lt1"/>
              </a:solidFill>
              <a:highlight>
                <a:schemeClr val="dk1"/>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ade65d9746_1_2"/>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643" name="Google Shape;643;g1ade65d9746_1_2"/>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644" name="Google Shape;644;g1ade65d9746_1_2"/>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pic>
        <p:nvPicPr>
          <p:cNvPr id="645" name="Google Shape;645;g1ade65d9746_1_2"/>
          <p:cNvPicPr preferRelativeResize="0"/>
          <p:nvPr/>
        </p:nvPicPr>
        <p:blipFill rotWithShape="1">
          <a:blip r:embed="rId4">
            <a:alphaModFix/>
          </a:blip>
          <a:srcRect b="10573" l="0" r="0" t="12915"/>
          <a:stretch/>
        </p:blipFill>
        <p:spPr>
          <a:xfrm>
            <a:off x="796550" y="1320250"/>
            <a:ext cx="3087200" cy="2503000"/>
          </a:xfrm>
          <a:prstGeom prst="rect">
            <a:avLst/>
          </a:prstGeom>
          <a:noFill/>
          <a:ln>
            <a:noFill/>
          </a:ln>
        </p:spPr>
      </p:pic>
      <p:sp>
        <p:nvSpPr>
          <p:cNvPr id="646" name="Google Shape;646;g1ade65d9746_1_2"/>
          <p:cNvSpPr/>
          <p:nvPr/>
        </p:nvSpPr>
        <p:spPr>
          <a:xfrm>
            <a:off x="428700" y="714750"/>
            <a:ext cx="3939000" cy="3866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g1ade65d9746_1_2"/>
          <p:cNvGrpSpPr/>
          <p:nvPr/>
        </p:nvGrpSpPr>
        <p:grpSpPr>
          <a:xfrm>
            <a:off x="5045400" y="850525"/>
            <a:ext cx="3187200" cy="3181200"/>
            <a:chOff x="5045400" y="850525"/>
            <a:chExt cx="3187200" cy="3181200"/>
          </a:xfrm>
        </p:grpSpPr>
        <p:pic>
          <p:nvPicPr>
            <p:cNvPr id="648" name="Google Shape;648;g1ade65d9746_1_2"/>
            <p:cNvPicPr preferRelativeResize="0"/>
            <p:nvPr/>
          </p:nvPicPr>
          <p:blipFill>
            <a:blip r:embed="rId5">
              <a:alphaModFix/>
            </a:blip>
            <a:stretch>
              <a:fillRect/>
            </a:stretch>
          </p:blipFill>
          <p:spPr>
            <a:xfrm>
              <a:off x="5048400" y="850525"/>
              <a:ext cx="3181200" cy="3181200"/>
            </a:xfrm>
            <a:prstGeom prst="rect">
              <a:avLst/>
            </a:prstGeom>
            <a:noFill/>
            <a:ln>
              <a:noFill/>
            </a:ln>
          </p:spPr>
        </p:pic>
        <p:sp>
          <p:nvSpPr>
            <p:cNvPr id="649" name="Google Shape;649;g1ade65d9746_1_2"/>
            <p:cNvSpPr txBox="1"/>
            <p:nvPr/>
          </p:nvSpPr>
          <p:spPr>
            <a:xfrm>
              <a:off x="5045400" y="3399200"/>
              <a:ext cx="3187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rgbClr val="FF0000"/>
                  </a:solidFill>
                  <a:latin typeface="Calibri"/>
                  <a:ea typeface="Calibri"/>
                  <a:cs typeface="Calibri"/>
                  <a:sym typeface="Calibri"/>
                </a:rPr>
                <a:t>Time Delay?</a:t>
              </a:r>
              <a:endParaRPr b="1" sz="1800">
                <a:solidFill>
                  <a:srgbClr val="FF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cxnSp>
        <p:nvCxnSpPr>
          <p:cNvPr id="654" name="Google Shape;654;g1ade65d9746_1_32"/>
          <p:cNvCxnSpPr/>
          <p:nvPr/>
        </p:nvCxnSpPr>
        <p:spPr>
          <a:xfrm>
            <a:off x="2574406" y="2153840"/>
            <a:ext cx="1091100" cy="0"/>
          </a:xfrm>
          <a:prstGeom prst="straightConnector1">
            <a:avLst/>
          </a:prstGeom>
          <a:noFill/>
          <a:ln cap="flat" cmpd="sng" w="28575">
            <a:solidFill>
              <a:srgbClr val="D6AC58"/>
            </a:solidFill>
            <a:prstDash val="solid"/>
            <a:round/>
            <a:headEnd len="med" w="med" type="none"/>
            <a:tailEnd len="med" w="med" type="none"/>
          </a:ln>
        </p:spPr>
      </p:cxnSp>
      <p:sp>
        <p:nvSpPr>
          <p:cNvPr id="655" name="Google Shape;655;g1ade65d9746_1_32"/>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656" name="Google Shape;656;g1ade65d9746_1_32"/>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657" name="Google Shape;657;g1ade65d9746_1_32"/>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sp>
        <p:nvSpPr>
          <p:cNvPr id="658" name="Google Shape;658;g1ade65d9746_1_32"/>
          <p:cNvSpPr/>
          <p:nvPr/>
        </p:nvSpPr>
        <p:spPr>
          <a:xfrm>
            <a:off x="819900" y="1376552"/>
            <a:ext cx="1554600" cy="1554600"/>
          </a:xfrm>
          <a:prstGeom prst="ellipse">
            <a:avLst/>
          </a:prstGeom>
          <a:solidFill>
            <a:srgbClr val="DBB76C">
              <a:alpha val="4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pic>
        <p:nvPicPr>
          <p:cNvPr id="659" name="Google Shape;659;g1ade65d9746_1_32"/>
          <p:cNvPicPr preferRelativeResize="0"/>
          <p:nvPr/>
        </p:nvPicPr>
        <p:blipFill rotWithShape="1">
          <a:blip r:embed="rId4">
            <a:alphaModFix/>
          </a:blip>
          <a:srcRect b="24110" l="0" r="0" t="18605"/>
          <a:stretch/>
        </p:blipFill>
        <p:spPr>
          <a:xfrm>
            <a:off x="890606" y="1447265"/>
            <a:ext cx="1413300" cy="1412700"/>
          </a:xfrm>
          <a:prstGeom prst="ellipse">
            <a:avLst/>
          </a:prstGeom>
          <a:noFill/>
          <a:ln>
            <a:noFill/>
          </a:ln>
        </p:spPr>
      </p:pic>
      <p:sp>
        <p:nvSpPr>
          <p:cNvPr id="660" name="Google Shape;660;g1ade65d9746_1_32"/>
          <p:cNvSpPr/>
          <p:nvPr/>
        </p:nvSpPr>
        <p:spPr>
          <a:xfrm>
            <a:off x="3794700" y="1376552"/>
            <a:ext cx="1554600" cy="1554600"/>
          </a:xfrm>
          <a:prstGeom prst="ellipse">
            <a:avLst/>
          </a:prstGeom>
          <a:solidFill>
            <a:srgbClr val="DBB76C">
              <a:alpha val="4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pic>
        <p:nvPicPr>
          <p:cNvPr id="661" name="Google Shape;661;g1ade65d9746_1_32"/>
          <p:cNvPicPr preferRelativeResize="0"/>
          <p:nvPr/>
        </p:nvPicPr>
        <p:blipFill rotWithShape="1">
          <a:blip r:embed="rId5">
            <a:alphaModFix/>
          </a:blip>
          <a:srcRect b="0" l="16406" r="16406" t="0"/>
          <a:stretch/>
        </p:blipFill>
        <p:spPr>
          <a:xfrm>
            <a:off x="3865406" y="1447265"/>
            <a:ext cx="1413300" cy="1412700"/>
          </a:xfrm>
          <a:prstGeom prst="ellipse">
            <a:avLst/>
          </a:prstGeom>
          <a:noFill/>
          <a:ln>
            <a:noFill/>
          </a:ln>
        </p:spPr>
      </p:pic>
      <p:sp>
        <p:nvSpPr>
          <p:cNvPr id="662" name="Google Shape;662;g1ade65d9746_1_32"/>
          <p:cNvSpPr/>
          <p:nvPr/>
        </p:nvSpPr>
        <p:spPr>
          <a:xfrm>
            <a:off x="6769500" y="1376327"/>
            <a:ext cx="1554600" cy="1554600"/>
          </a:xfrm>
          <a:prstGeom prst="ellipse">
            <a:avLst/>
          </a:prstGeom>
          <a:solidFill>
            <a:srgbClr val="DBB76C">
              <a:alpha val="4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rgbClr val="000000"/>
              </a:solidFill>
              <a:latin typeface="Calibri"/>
              <a:ea typeface="Calibri"/>
              <a:cs typeface="Calibri"/>
              <a:sym typeface="Calibri"/>
            </a:endParaRPr>
          </a:p>
        </p:txBody>
      </p:sp>
      <p:pic>
        <p:nvPicPr>
          <p:cNvPr id="663" name="Google Shape;663;g1ade65d9746_1_32"/>
          <p:cNvPicPr preferRelativeResize="0"/>
          <p:nvPr/>
        </p:nvPicPr>
        <p:blipFill rotWithShape="1">
          <a:blip r:embed="rId6">
            <a:alphaModFix/>
          </a:blip>
          <a:srcRect b="0" l="21908" r="21914" t="0"/>
          <a:stretch/>
        </p:blipFill>
        <p:spPr>
          <a:xfrm>
            <a:off x="6840206" y="1447040"/>
            <a:ext cx="1413300" cy="1412700"/>
          </a:xfrm>
          <a:prstGeom prst="ellipse">
            <a:avLst/>
          </a:prstGeom>
          <a:noFill/>
          <a:ln>
            <a:noFill/>
          </a:ln>
        </p:spPr>
      </p:pic>
      <p:cxnSp>
        <p:nvCxnSpPr>
          <p:cNvPr id="664" name="Google Shape;664;g1ade65d9746_1_32"/>
          <p:cNvCxnSpPr/>
          <p:nvPr/>
        </p:nvCxnSpPr>
        <p:spPr>
          <a:xfrm>
            <a:off x="5513856" y="2153390"/>
            <a:ext cx="1091100" cy="0"/>
          </a:xfrm>
          <a:prstGeom prst="straightConnector1">
            <a:avLst/>
          </a:prstGeom>
          <a:noFill/>
          <a:ln cap="flat" cmpd="sng" w="28575">
            <a:solidFill>
              <a:srgbClr val="D6AC58"/>
            </a:solidFill>
            <a:prstDash val="solid"/>
            <a:round/>
            <a:headEnd len="med" w="med" type="none"/>
            <a:tailEnd len="med" w="med" type="none"/>
          </a:ln>
        </p:spPr>
      </p:cxnSp>
      <p:sp>
        <p:nvSpPr>
          <p:cNvPr id="665" name="Google Shape;665;g1ade65d9746_1_32"/>
          <p:cNvSpPr txBox="1"/>
          <p:nvPr/>
        </p:nvSpPr>
        <p:spPr>
          <a:xfrm>
            <a:off x="3365400" y="718350"/>
            <a:ext cx="24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Calibri"/>
                <a:ea typeface="Calibri"/>
                <a:cs typeface="Calibri"/>
                <a:sym typeface="Calibri"/>
              </a:rPr>
              <a:t>Time Delay?</a:t>
            </a:r>
            <a:endParaRPr sz="1800">
              <a:solidFill>
                <a:schemeClr val="lt1"/>
              </a:solidFill>
              <a:latin typeface="Calibri"/>
              <a:ea typeface="Calibri"/>
              <a:cs typeface="Calibri"/>
              <a:sym typeface="Calibri"/>
            </a:endParaRPr>
          </a:p>
        </p:txBody>
      </p:sp>
      <p:sp>
        <p:nvSpPr>
          <p:cNvPr id="666" name="Google Shape;666;g1ade65d9746_1_32"/>
          <p:cNvSpPr txBox="1"/>
          <p:nvPr/>
        </p:nvSpPr>
        <p:spPr>
          <a:xfrm>
            <a:off x="1102250" y="3744425"/>
            <a:ext cx="7082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rgbClr val="FF0000"/>
                </a:solidFill>
                <a:latin typeface="Calibri"/>
                <a:ea typeface="Calibri"/>
                <a:cs typeface="Calibri"/>
                <a:sym typeface="Calibri"/>
              </a:rPr>
              <a:t>1m Length usb cable took 10ns to communicate</a:t>
            </a:r>
            <a:endParaRPr sz="24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742d6921f3_0_75"/>
          <p:cNvSpPr txBox="1"/>
          <p:nvPr/>
        </p:nvSpPr>
        <p:spPr>
          <a:xfrm>
            <a:off x="533400" y="79375"/>
            <a:ext cx="4260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134" name="Google Shape;134;g1742d6921f3_0_75"/>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135" name="Google Shape;135;g1742d6921f3_0_75"/>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sp>
        <p:nvSpPr>
          <p:cNvPr id="136" name="Google Shape;136;g1742d6921f3_0_75"/>
          <p:cNvSpPr txBox="1"/>
          <p:nvPr/>
        </p:nvSpPr>
        <p:spPr>
          <a:xfrm>
            <a:off x="4909949" y="785336"/>
            <a:ext cx="2742900" cy="8004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Hyeongjun Kim</a:t>
            </a:r>
            <a:endParaRPr b="0" i="0" sz="1600" u="none" cap="none" strike="noStrike">
              <a:solidFill>
                <a:srgbClr val="FFFFF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Daegu Catholic University</a:t>
            </a:r>
            <a:endParaRPr b="0" i="0" sz="1500" u="none" cap="none" strike="noStrike">
              <a:solidFill>
                <a:srgbClr val="FFFFF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Computer Engineering</a:t>
            </a:r>
            <a:endParaRPr b="0" i="0" sz="1500" u="none" cap="none" strike="noStrike">
              <a:solidFill>
                <a:srgbClr val="FFFFFF"/>
              </a:solidFill>
              <a:latin typeface="Calibri"/>
              <a:ea typeface="Calibri"/>
              <a:cs typeface="Calibri"/>
              <a:sym typeface="Calibri"/>
            </a:endParaRPr>
          </a:p>
        </p:txBody>
      </p:sp>
      <p:sp>
        <p:nvSpPr>
          <p:cNvPr id="137" name="Google Shape;137;g1742d6921f3_0_75"/>
          <p:cNvSpPr txBox="1"/>
          <p:nvPr/>
        </p:nvSpPr>
        <p:spPr>
          <a:xfrm>
            <a:off x="3897037" y="2053250"/>
            <a:ext cx="3755700" cy="8004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Nayoun Kim</a:t>
            </a:r>
            <a:endParaRPr b="0" i="0" sz="1600" u="none" cap="none" strike="noStrike">
              <a:solidFill>
                <a:srgbClr val="FFFFF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Woosong University</a:t>
            </a:r>
            <a:endParaRPr b="0" i="0" sz="1500" u="none" cap="none" strike="noStrike">
              <a:solidFill>
                <a:srgbClr val="FFFFF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Information Technology Convergence</a:t>
            </a:r>
            <a:endParaRPr b="0" i="0" sz="1500" u="none" cap="none" strike="noStrike">
              <a:solidFill>
                <a:srgbClr val="FFFFFF"/>
              </a:solidFill>
              <a:latin typeface="Calibri"/>
              <a:ea typeface="Calibri"/>
              <a:cs typeface="Calibri"/>
              <a:sym typeface="Calibri"/>
            </a:endParaRPr>
          </a:p>
        </p:txBody>
      </p:sp>
      <p:sp>
        <p:nvSpPr>
          <p:cNvPr id="138" name="Google Shape;138;g1742d6921f3_0_75"/>
          <p:cNvSpPr txBox="1"/>
          <p:nvPr/>
        </p:nvSpPr>
        <p:spPr>
          <a:xfrm>
            <a:off x="1519638" y="785325"/>
            <a:ext cx="34455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Hyemin Lim</a:t>
            </a:r>
            <a:endParaRPr b="0" i="0" sz="16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Chung-Ang University</a:t>
            </a:r>
            <a:endParaRPr b="0" i="0" sz="15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Computer Science and Engineering</a:t>
            </a:r>
            <a:endParaRPr b="0" i="0" sz="1500" u="none" cap="none" strike="noStrike">
              <a:solidFill>
                <a:srgbClr val="FFFFFF"/>
              </a:solidFill>
              <a:latin typeface="Calibri"/>
              <a:ea typeface="Calibri"/>
              <a:cs typeface="Calibri"/>
              <a:sym typeface="Calibri"/>
            </a:endParaRPr>
          </a:p>
        </p:txBody>
      </p:sp>
      <p:sp>
        <p:nvSpPr>
          <p:cNvPr id="139" name="Google Shape;139;g1742d6921f3_0_75"/>
          <p:cNvSpPr txBox="1"/>
          <p:nvPr/>
        </p:nvSpPr>
        <p:spPr>
          <a:xfrm>
            <a:off x="1519749" y="2095061"/>
            <a:ext cx="27429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Jaehui Boo</a:t>
            </a:r>
            <a:endParaRPr b="0" i="0" sz="16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Dankook University</a:t>
            </a:r>
            <a:endParaRPr b="0" i="0" sz="15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Computer Engineering</a:t>
            </a:r>
            <a:endParaRPr b="0" i="0" sz="1500" u="none" cap="none" strike="noStrike">
              <a:solidFill>
                <a:srgbClr val="FFFFFF"/>
              </a:solidFill>
              <a:latin typeface="Calibri"/>
              <a:ea typeface="Calibri"/>
              <a:cs typeface="Calibri"/>
              <a:sym typeface="Calibri"/>
            </a:endParaRPr>
          </a:p>
        </p:txBody>
      </p:sp>
      <p:pic>
        <p:nvPicPr>
          <p:cNvPr id="140" name="Google Shape;140;g1742d6921f3_0_75"/>
          <p:cNvPicPr preferRelativeResize="0"/>
          <p:nvPr/>
        </p:nvPicPr>
        <p:blipFill rotWithShape="1">
          <a:blip r:embed="rId4">
            <a:alphaModFix/>
          </a:blip>
          <a:srcRect b="0" l="0" r="0" t="0"/>
          <a:stretch/>
        </p:blipFill>
        <p:spPr>
          <a:xfrm>
            <a:off x="7652738" y="2070250"/>
            <a:ext cx="1069200" cy="1200600"/>
          </a:xfrm>
          <a:prstGeom prst="ellipse">
            <a:avLst/>
          </a:prstGeom>
          <a:noFill/>
          <a:ln>
            <a:noFill/>
          </a:ln>
        </p:spPr>
      </p:pic>
      <p:pic>
        <p:nvPicPr>
          <p:cNvPr id="141" name="Google Shape;141;g1742d6921f3_0_75"/>
          <p:cNvPicPr preferRelativeResize="0"/>
          <p:nvPr/>
        </p:nvPicPr>
        <p:blipFill rotWithShape="1">
          <a:blip r:embed="rId5">
            <a:alphaModFix/>
          </a:blip>
          <a:srcRect b="0" l="0" r="0" t="0"/>
          <a:stretch/>
        </p:blipFill>
        <p:spPr>
          <a:xfrm>
            <a:off x="7681350" y="751325"/>
            <a:ext cx="1012200" cy="1200600"/>
          </a:xfrm>
          <a:prstGeom prst="ellipse">
            <a:avLst/>
          </a:prstGeom>
          <a:noFill/>
          <a:ln>
            <a:noFill/>
          </a:ln>
        </p:spPr>
      </p:pic>
      <p:sp>
        <p:nvSpPr>
          <p:cNvPr id="142" name="Google Shape;142;g1742d6921f3_0_75"/>
          <p:cNvSpPr txBox="1"/>
          <p:nvPr/>
        </p:nvSpPr>
        <p:spPr>
          <a:xfrm>
            <a:off x="1481362" y="3389175"/>
            <a:ext cx="37557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Justin Anderson</a:t>
            </a:r>
            <a:endParaRPr b="0" i="0" sz="16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Purdue University</a:t>
            </a:r>
            <a:endParaRPr b="0" i="0" sz="15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Network Engineering Technology</a:t>
            </a:r>
            <a:endParaRPr b="0" i="0" sz="1500" u="none" cap="none" strike="noStrike">
              <a:solidFill>
                <a:srgbClr val="FFFFFF"/>
              </a:solidFill>
              <a:latin typeface="Calibri"/>
              <a:ea typeface="Calibri"/>
              <a:cs typeface="Calibri"/>
              <a:sym typeface="Calibri"/>
            </a:endParaRPr>
          </a:p>
        </p:txBody>
      </p:sp>
      <p:sp>
        <p:nvSpPr>
          <p:cNvPr id="143" name="Google Shape;143;g1742d6921f3_0_75"/>
          <p:cNvSpPr txBox="1"/>
          <p:nvPr/>
        </p:nvSpPr>
        <p:spPr>
          <a:xfrm>
            <a:off x="3897150" y="3416775"/>
            <a:ext cx="3755700" cy="8004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Wei-Chieh Chin(Victor)</a:t>
            </a:r>
            <a:endParaRPr b="1" i="0" sz="1600" u="none" cap="none" strike="noStrike">
              <a:solidFill>
                <a:srgbClr val="FFFFF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Purdue University</a:t>
            </a:r>
            <a:endParaRPr b="0" i="0" sz="1500" u="none" cap="none" strike="noStrike">
              <a:solidFill>
                <a:srgbClr val="FFFFF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Computer &amp; Information Technology</a:t>
            </a:r>
            <a:endParaRPr b="0" i="0" sz="1500" u="none" cap="none" strike="noStrike">
              <a:solidFill>
                <a:srgbClr val="FFFFFF"/>
              </a:solidFill>
              <a:latin typeface="Calibri"/>
              <a:ea typeface="Calibri"/>
              <a:cs typeface="Calibri"/>
              <a:sym typeface="Calibri"/>
            </a:endParaRPr>
          </a:p>
        </p:txBody>
      </p:sp>
      <p:pic>
        <p:nvPicPr>
          <p:cNvPr id="144" name="Google Shape;144;g1742d6921f3_0_75"/>
          <p:cNvPicPr preferRelativeResize="0"/>
          <p:nvPr/>
        </p:nvPicPr>
        <p:blipFill rotWithShape="1">
          <a:blip r:embed="rId6">
            <a:alphaModFix/>
          </a:blip>
          <a:srcRect b="0" l="0" r="0" t="0"/>
          <a:stretch/>
        </p:blipFill>
        <p:spPr>
          <a:xfrm>
            <a:off x="450563" y="2070250"/>
            <a:ext cx="1011900" cy="1200600"/>
          </a:xfrm>
          <a:prstGeom prst="ellipse">
            <a:avLst/>
          </a:prstGeom>
          <a:noFill/>
          <a:ln>
            <a:noFill/>
          </a:ln>
        </p:spPr>
      </p:pic>
      <p:pic>
        <p:nvPicPr>
          <p:cNvPr id="145" name="Google Shape;145;g1742d6921f3_0_75"/>
          <p:cNvPicPr preferRelativeResize="0"/>
          <p:nvPr/>
        </p:nvPicPr>
        <p:blipFill rotWithShape="1">
          <a:blip r:embed="rId7">
            <a:alphaModFix/>
          </a:blip>
          <a:srcRect b="0" l="0" r="0" t="0"/>
          <a:stretch/>
        </p:blipFill>
        <p:spPr>
          <a:xfrm>
            <a:off x="450563" y="751325"/>
            <a:ext cx="1069200" cy="1200600"/>
          </a:xfrm>
          <a:prstGeom prst="ellipse">
            <a:avLst/>
          </a:prstGeom>
          <a:noFill/>
          <a:ln>
            <a:noFill/>
          </a:ln>
        </p:spPr>
      </p:pic>
      <p:pic>
        <p:nvPicPr>
          <p:cNvPr id="146" name="Google Shape;146;g1742d6921f3_0_75"/>
          <p:cNvPicPr preferRelativeResize="0"/>
          <p:nvPr/>
        </p:nvPicPr>
        <p:blipFill rotWithShape="1">
          <a:blip r:embed="rId8">
            <a:alphaModFix/>
          </a:blip>
          <a:srcRect b="0" l="0" r="0" t="0"/>
          <a:stretch/>
        </p:blipFill>
        <p:spPr>
          <a:xfrm>
            <a:off x="422038" y="3389175"/>
            <a:ext cx="1069200" cy="1200600"/>
          </a:xfrm>
          <a:prstGeom prst="ellipse">
            <a:avLst/>
          </a:prstGeom>
          <a:noFill/>
          <a:ln>
            <a:noFill/>
          </a:ln>
        </p:spPr>
      </p:pic>
      <p:pic>
        <p:nvPicPr>
          <p:cNvPr id="147" name="Google Shape;147;g1742d6921f3_0_75"/>
          <p:cNvPicPr preferRelativeResize="0"/>
          <p:nvPr/>
        </p:nvPicPr>
        <p:blipFill rotWithShape="1">
          <a:blip r:embed="rId9">
            <a:alphaModFix/>
          </a:blip>
          <a:srcRect b="0" l="0" r="0" t="0"/>
          <a:stretch/>
        </p:blipFill>
        <p:spPr>
          <a:xfrm>
            <a:off x="7681238" y="3389175"/>
            <a:ext cx="1012200" cy="12006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1ade65d9746_1_26"/>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672" name="Google Shape;672;g1ade65d9746_1_26"/>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673" name="Google Shape;673;g1ade65d9746_1_26"/>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grpSp>
        <p:nvGrpSpPr>
          <p:cNvPr id="674" name="Google Shape;674;g1ade65d9746_1_26"/>
          <p:cNvGrpSpPr/>
          <p:nvPr/>
        </p:nvGrpSpPr>
        <p:grpSpPr>
          <a:xfrm>
            <a:off x="472895" y="899964"/>
            <a:ext cx="8198211" cy="1915261"/>
            <a:chOff x="2438175" y="1367250"/>
            <a:chExt cx="5653549" cy="1320778"/>
          </a:xfrm>
        </p:grpSpPr>
        <p:sp>
          <p:nvSpPr>
            <p:cNvPr id="675" name="Google Shape;675;g1ade65d9746_1_26"/>
            <p:cNvSpPr/>
            <p:nvPr/>
          </p:nvSpPr>
          <p:spPr>
            <a:xfrm>
              <a:off x="2438175" y="1704628"/>
              <a:ext cx="1638900" cy="98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AVG : 31.096ms</a:t>
              </a:r>
              <a:endParaRPr/>
            </a:p>
          </p:txBody>
        </p:sp>
        <p:sp>
          <p:nvSpPr>
            <p:cNvPr id="676" name="Google Shape;676;g1ade65d9746_1_26"/>
            <p:cNvSpPr/>
            <p:nvPr/>
          </p:nvSpPr>
          <p:spPr>
            <a:xfrm>
              <a:off x="4445499" y="1704628"/>
              <a:ext cx="1638900" cy="98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AVG : 33.565ms</a:t>
              </a:r>
              <a:endParaRPr/>
            </a:p>
          </p:txBody>
        </p:sp>
        <p:sp>
          <p:nvSpPr>
            <p:cNvPr id="677" name="Google Shape;677;g1ade65d9746_1_26"/>
            <p:cNvSpPr/>
            <p:nvPr/>
          </p:nvSpPr>
          <p:spPr>
            <a:xfrm>
              <a:off x="6452824" y="1704628"/>
              <a:ext cx="1638900" cy="98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AVG : 37.038ms</a:t>
              </a:r>
              <a:endParaRPr/>
            </a:p>
          </p:txBody>
        </p:sp>
        <p:sp>
          <p:nvSpPr>
            <p:cNvPr id="678" name="Google Shape;678;g1ade65d9746_1_26"/>
            <p:cNvSpPr txBox="1"/>
            <p:nvPr/>
          </p:nvSpPr>
          <p:spPr>
            <a:xfrm>
              <a:off x="2928314" y="1367250"/>
              <a:ext cx="658500" cy="2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lt2"/>
                  </a:solidFill>
                  <a:latin typeface="Calibri"/>
                  <a:ea typeface="Calibri"/>
                  <a:cs typeface="Calibri"/>
                  <a:sym typeface="Calibri"/>
                </a:rPr>
                <a:t>Sound1</a:t>
              </a:r>
              <a:endParaRPr sz="1200">
                <a:solidFill>
                  <a:schemeClr val="lt2"/>
                </a:solidFill>
                <a:latin typeface="Calibri"/>
                <a:ea typeface="Calibri"/>
                <a:cs typeface="Calibri"/>
                <a:sym typeface="Calibri"/>
              </a:endParaRPr>
            </a:p>
          </p:txBody>
        </p:sp>
        <p:sp>
          <p:nvSpPr>
            <p:cNvPr id="679" name="Google Shape;679;g1ade65d9746_1_26"/>
            <p:cNvSpPr txBox="1"/>
            <p:nvPr/>
          </p:nvSpPr>
          <p:spPr>
            <a:xfrm>
              <a:off x="4935637" y="1367250"/>
              <a:ext cx="658500" cy="2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lt2"/>
                  </a:solidFill>
                  <a:latin typeface="Calibri"/>
                  <a:ea typeface="Calibri"/>
                  <a:cs typeface="Calibri"/>
                  <a:sym typeface="Calibri"/>
                </a:rPr>
                <a:t>Sound2</a:t>
              </a:r>
              <a:endParaRPr sz="1200">
                <a:solidFill>
                  <a:schemeClr val="lt2"/>
                </a:solidFill>
                <a:latin typeface="Calibri"/>
                <a:ea typeface="Calibri"/>
                <a:cs typeface="Calibri"/>
                <a:sym typeface="Calibri"/>
              </a:endParaRPr>
            </a:p>
          </p:txBody>
        </p:sp>
        <p:sp>
          <p:nvSpPr>
            <p:cNvPr id="680" name="Google Shape;680;g1ade65d9746_1_26"/>
            <p:cNvSpPr txBox="1"/>
            <p:nvPr/>
          </p:nvSpPr>
          <p:spPr>
            <a:xfrm>
              <a:off x="6942959" y="1367250"/>
              <a:ext cx="658500" cy="2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lt2"/>
                  </a:solidFill>
                  <a:latin typeface="Calibri"/>
                  <a:ea typeface="Calibri"/>
                  <a:cs typeface="Calibri"/>
                  <a:sym typeface="Calibri"/>
                </a:rPr>
                <a:t>Sound3</a:t>
              </a:r>
              <a:endParaRPr sz="1200">
                <a:solidFill>
                  <a:schemeClr val="lt2"/>
                </a:solidFill>
                <a:latin typeface="Calibri"/>
                <a:ea typeface="Calibri"/>
                <a:cs typeface="Calibri"/>
                <a:sym typeface="Calibri"/>
              </a:endParaRPr>
            </a:p>
          </p:txBody>
        </p:sp>
      </p:grpSp>
      <p:grpSp>
        <p:nvGrpSpPr>
          <p:cNvPr id="681" name="Google Shape;681;g1ade65d9746_1_26"/>
          <p:cNvGrpSpPr/>
          <p:nvPr/>
        </p:nvGrpSpPr>
        <p:grpSpPr>
          <a:xfrm>
            <a:off x="1044726" y="634519"/>
            <a:ext cx="7440825" cy="2781000"/>
            <a:chOff x="985950" y="794838"/>
            <a:chExt cx="7440825" cy="2781000"/>
          </a:xfrm>
        </p:grpSpPr>
        <p:cxnSp>
          <p:nvCxnSpPr>
            <p:cNvPr id="682" name="Google Shape;682;g1ade65d9746_1_26"/>
            <p:cNvCxnSpPr/>
            <p:nvPr/>
          </p:nvCxnSpPr>
          <p:spPr>
            <a:xfrm flipH="1" rot="10800000">
              <a:off x="985950" y="794838"/>
              <a:ext cx="6994500" cy="2781000"/>
            </a:xfrm>
            <a:prstGeom prst="straightConnector1">
              <a:avLst/>
            </a:prstGeom>
            <a:noFill/>
            <a:ln cap="flat" cmpd="sng" w="38100">
              <a:solidFill>
                <a:srgbClr val="FF0000"/>
              </a:solidFill>
              <a:prstDash val="solid"/>
              <a:round/>
              <a:headEnd len="med" w="med" type="none"/>
              <a:tailEnd len="med" w="med" type="none"/>
            </a:ln>
          </p:spPr>
        </p:cxnSp>
        <p:cxnSp>
          <p:nvCxnSpPr>
            <p:cNvPr id="683" name="Google Shape;683;g1ade65d9746_1_26"/>
            <p:cNvCxnSpPr/>
            <p:nvPr/>
          </p:nvCxnSpPr>
          <p:spPr>
            <a:xfrm rot="10800000">
              <a:off x="1004475" y="967300"/>
              <a:ext cx="7422300" cy="2483400"/>
            </a:xfrm>
            <a:prstGeom prst="straightConnector1">
              <a:avLst/>
            </a:prstGeom>
            <a:noFill/>
            <a:ln cap="flat" cmpd="sng" w="38100">
              <a:solidFill>
                <a:srgbClr val="FF0000"/>
              </a:solidFill>
              <a:prstDash val="solid"/>
              <a:round/>
              <a:headEnd len="med" w="med" type="none"/>
              <a:tailEnd len="med" w="med" type="none"/>
            </a:ln>
          </p:spPr>
        </p:cxnSp>
      </p:grpSp>
      <p:sp>
        <p:nvSpPr>
          <p:cNvPr id="684" name="Google Shape;684;g1ade65d9746_1_26"/>
          <p:cNvSpPr/>
          <p:nvPr/>
        </p:nvSpPr>
        <p:spPr>
          <a:xfrm>
            <a:off x="2421251" y="3420581"/>
            <a:ext cx="4111200" cy="10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t>Biggest</a:t>
            </a:r>
            <a:r>
              <a:rPr lang="en-US" sz="2100"/>
              <a:t> </a:t>
            </a:r>
            <a:r>
              <a:rPr lang="en-US" sz="2100"/>
              <a:t>problem</a:t>
            </a:r>
            <a:r>
              <a:rPr lang="en-US" sz="2100"/>
              <a:t> is</a:t>
            </a:r>
            <a:endParaRPr sz="2100"/>
          </a:p>
          <a:p>
            <a:pPr indent="0" lvl="0" marL="0" rtl="0" algn="ctr">
              <a:spcBef>
                <a:spcPts val="0"/>
              </a:spcBef>
              <a:spcAft>
                <a:spcPts val="0"/>
              </a:spcAft>
              <a:buNone/>
            </a:pPr>
            <a:r>
              <a:rPr lang="en-US" sz="2100"/>
              <a:t>recognition accuracy</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1ae9f685860_0_0"/>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690" name="Google Shape;690;g1ae9f685860_0_0"/>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691" name="Google Shape;691;g1ae9f685860_0_0"/>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grpSp>
        <p:nvGrpSpPr>
          <p:cNvPr id="692" name="Google Shape;692;g1ae9f685860_0_0"/>
          <p:cNvGrpSpPr/>
          <p:nvPr/>
        </p:nvGrpSpPr>
        <p:grpSpPr>
          <a:xfrm>
            <a:off x="1044662" y="712250"/>
            <a:ext cx="4994350" cy="883350"/>
            <a:chOff x="217725" y="1023025"/>
            <a:chExt cx="4994350" cy="883350"/>
          </a:xfrm>
        </p:grpSpPr>
        <p:pic>
          <p:nvPicPr>
            <p:cNvPr id="693" name="Google Shape;693;g1ae9f685860_0_0"/>
            <p:cNvPicPr preferRelativeResize="0"/>
            <p:nvPr/>
          </p:nvPicPr>
          <p:blipFill>
            <a:blip r:embed="rId4">
              <a:alphaModFix/>
            </a:blip>
            <a:stretch>
              <a:fillRect/>
            </a:stretch>
          </p:blipFill>
          <p:spPr>
            <a:xfrm>
              <a:off x="217725" y="1023025"/>
              <a:ext cx="4994350" cy="883350"/>
            </a:xfrm>
            <a:prstGeom prst="rect">
              <a:avLst/>
            </a:prstGeom>
            <a:noFill/>
            <a:ln>
              <a:noFill/>
            </a:ln>
          </p:spPr>
        </p:pic>
        <p:sp>
          <p:nvSpPr>
            <p:cNvPr id="694" name="Google Shape;694;g1ae9f685860_0_0"/>
            <p:cNvSpPr/>
            <p:nvPr/>
          </p:nvSpPr>
          <p:spPr>
            <a:xfrm>
              <a:off x="1153491" y="1322201"/>
              <a:ext cx="2213100" cy="291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5" name="Google Shape;695;g1ae9f685860_0_0"/>
          <p:cNvPicPr preferRelativeResize="0"/>
          <p:nvPr/>
        </p:nvPicPr>
        <p:blipFill>
          <a:blip r:embed="rId5">
            <a:alphaModFix/>
          </a:blip>
          <a:stretch>
            <a:fillRect/>
          </a:stretch>
        </p:blipFill>
        <p:spPr>
          <a:xfrm>
            <a:off x="2459764" y="1337375"/>
            <a:ext cx="5639575" cy="3093875"/>
          </a:xfrm>
          <a:prstGeom prst="rect">
            <a:avLst/>
          </a:prstGeom>
          <a:noFill/>
          <a:ln>
            <a:noFill/>
          </a:ln>
        </p:spPr>
      </p:pic>
      <p:sp>
        <p:nvSpPr>
          <p:cNvPr id="696" name="Google Shape;696;g1ae9f685860_0_0"/>
          <p:cNvSpPr/>
          <p:nvPr/>
        </p:nvSpPr>
        <p:spPr>
          <a:xfrm>
            <a:off x="5089525" y="2346498"/>
            <a:ext cx="2374800" cy="643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1ae9f685860_0_6"/>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702" name="Google Shape;702;g1ae9f685860_0_6"/>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703" name="Google Shape;703;g1ae9f685860_0_6"/>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grpSp>
        <p:nvGrpSpPr>
          <p:cNvPr id="704" name="Google Shape;704;g1ae9f685860_0_6"/>
          <p:cNvGrpSpPr/>
          <p:nvPr/>
        </p:nvGrpSpPr>
        <p:grpSpPr>
          <a:xfrm>
            <a:off x="932800" y="975100"/>
            <a:ext cx="7278400" cy="2598650"/>
            <a:chOff x="932800" y="1127500"/>
            <a:chExt cx="7278400" cy="2598650"/>
          </a:xfrm>
        </p:grpSpPr>
        <p:pic>
          <p:nvPicPr>
            <p:cNvPr id="705" name="Google Shape;705;g1ae9f685860_0_6"/>
            <p:cNvPicPr preferRelativeResize="0"/>
            <p:nvPr/>
          </p:nvPicPr>
          <p:blipFill>
            <a:blip r:embed="rId4">
              <a:alphaModFix/>
            </a:blip>
            <a:stretch>
              <a:fillRect/>
            </a:stretch>
          </p:blipFill>
          <p:spPr>
            <a:xfrm>
              <a:off x="932800" y="1127500"/>
              <a:ext cx="7278400" cy="2598650"/>
            </a:xfrm>
            <a:prstGeom prst="rect">
              <a:avLst/>
            </a:prstGeom>
            <a:noFill/>
            <a:ln>
              <a:noFill/>
            </a:ln>
          </p:spPr>
        </p:pic>
        <p:sp>
          <p:nvSpPr>
            <p:cNvPr id="706" name="Google Shape;706;g1ae9f685860_0_6"/>
            <p:cNvSpPr/>
            <p:nvPr/>
          </p:nvSpPr>
          <p:spPr>
            <a:xfrm>
              <a:off x="1016754" y="1354241"/>
              <a:ext cx="1162500" cy="26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1ae9f685860_0_6"/>
            <p:cNvSpPr/>
            <p:nvPr/>
          </p:nvSpPr>
          <p:spPr>
            <a:xfrm>
              <a:off x="3189595" y="3209092"/>
              <a:ext cx="1271100" cy="26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g1ae9f685860_0_6"/>
          <p:cNvSpPr/>
          <p:nvPr/>
        </p:nvSpPr>
        <p:spPr>
          <a:xfrm>
            <a:off x="1725350" y="4127875"/>
            <a:ext cx="1489200" cy="55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10ms</a:t>
            </a:r>
            <a:endParaRPr/>
          </a:p>
        </p:txBody>
      </p:sp>
      <p:sp>
        <p:nvSpPr>
          <p:cNvPr id="709" name="Google Shape;709;g1ae9f685860_0_6"/>
          <p:cNvSpPr/>
          <p:nvPr/>
        </p:nvSpPr>
        <p:spPr>
          <a:xfrm>
            <a:off x="3827400" y="4127875"/>
            <a:ext cx="1489200" cy="55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1ms</a:t>
            </a:r>
            <a:endParaRPr/>
          </a:p>
        </p:txBody>
      </p:sp>
      <p:sp>
        <p:nvSpPr>
          <p:cNvPr id="710" name="Google Shape;710;g1ae9f685860_0_6"/>
          <p:cNvSpPr/>
          <p:nvPr/>
        </p:nvSpPr>
        <p:spPr>
          <a:xfrm>
            <a:off x="5929450" y="4127875"/>
            <a:ext cx="1489200" cy="55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0.1ms</a:t>
            </a:r>
            <a:endParaRPr/>
          </a:p>
        </p:txBody>
      </p:sp>
      <p:cxnSp>
        <p:nvCxnSpPr>
          <p:cNvPr id="711" name="Google Shape;711;g1ae9f685860_0_6"/>
          <p:cNvCxnSpPr>
            <a:stCxn id="708" idx="3"/>
            <a:endCxn id="709" idx="1"/>
          </p:cNvCxnSpPr>
          <p:nvPr/>
        </p:nvCxnSpPr>
        <p:spPr>
          <a:xfrm>
            <a:off x="3214550" y="4406425"/>
            <a:ext cx="612900" cy="0"/>
          </a:xfrm>
          <a:prstGeom prst="straightConnector1">
            <a:avLst/>
          </a:prstGeom>
          <a:noFill/>
          <a:ln cap="flat" cmpd="sng" w="19050">
            <a:solidFill>
              <a:srgbClr val="FF0000"/>
            </a:solidFill>
            <a:prstDash val="solid"/>
            <a:round/>
            <a:headEnd len="med" w="med" type="none"/>
            <a:tailEnd len="med" w="med" type="stealth"/>
          </a:ln>
        </p:spPr>
      </p:cxnSp>
      <p:cxnSp>
        <p:nvCxnSpPr>
          <p:cNvPr id="712" name="Google Shape;712;g1ae9f685860_0_6"/>
          <p:cNvCxnSpPr/>
          <p:nvPr/>
        </p:nvCxnSpPr>
        <p:spPr>
          <a:xfrm>
            <a:off x="5316600" y="4406425"/>
            <a:ext cx="612900" cy="0"/>
          </a:xfrm>
          <a:prstGeom prst="straightConnector1">
            <a:avLst/>
          </a:prstGeom>
          <a:noFill/>
          <a:ln cap="flat" cmpd="sng" w="19050">
            <a:solidFill>
              <a:srgbClr val="FF0000"/>
            </a:solidFill>
            <a:prstDash val="solid"/>
            <a:round/>
            <a:headEnd len="med" w="med" type="none"/>
            <a:tailEnd len="med" w="med" type="stealth"/>
          </a:ln>
        </p:spPr>
      </p:cxnSp>
      <p:sp>
        <p:nvSpPr>
          <p:cNvPr id="713" name="Google Shape;713;g1ae9f685860_0_6"/>
          <p:cNvSpPr txBox="1"/>
          <p:nvPr/>
        </p:nvSpPr>
        <p:spPr>
          <a:xfrm>
            <a:off x="4996150" y="3759925"/>
            <a:ext cx="612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000">
                <a:solidFill>
                  <a:schemeClr val="dk1"/>
                </a:solidFill>
              </a:rPr>
              <a:t>📌</a:t>
            </a:r>
            <a:endParaRPr sz="3400">
              <a:latin typeface="Calibri"/>
              <a:ea typeface="Calibri"/>
              <a:cs typeface="Calibri"/>
              <a:sym typeface="Calibri"/>
            </a:endParaRPr>
          </a:p>
        </p:txBody>
      </p:sp>
      <p:sp>
        <p:nvSpPr>
          <p:cNvPr id="714" name="Google Shape;714;g1ae9f685860_0_6"/>
          <p:cNvSpPr txBox="1"/>
          <p:nvPr/>
        </p:nvSpPr>
        <p:spPr>
          <a:xfrm>
            <a:off x="2165000" y="1130450"/>
            <a:ext cx="12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latin typeface="Calibri"/>
                <a:ea typeface="Calibri"/>
                <a:cs typeface="Calibri"/>
                <a:sym typeface="Calibri"/>
              </a:rPr>
              <a:t>Frame Value</a:t>
            </a:r>
            <a:endParaRPr>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1ae9f685860_0_31"/>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720" name="Google Shape;720;g1ae9f685860_0_31"/>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721" name="Google Shape;721;g1ae9f685860_0_31"/>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grpSp>
        <p:nvGrpSpPr>
          <p:cNvPr id="722" name="Google Shape;722;g1ae9f685860_0_31"/>
          <p:cNvGrpSpPr/>
          <p:nvPr/>
        </p:nvGrpSpPr>
        <p:grpSpPr>
          <a:xfrm>
            <a:off x="319900" y="866123"/>
            <a:ext cx="6966850" cy="2373902"/>
            <a:chOff x="319900" y="866123"/>
            <a:chExt cx="6966850" cy="2373902"/>
          </a:xfrm>
        </p:grpSpPr>
        <p:pic>
          <p:nvPicPr>
            <p:cNvPr id="723" name="Google Shape;723;g1ae9f685860_0_31"/>
            <p:cNvPicPr preferRelativeResize="0"/>
            <p:nvPr/>
          </p:nvPicPr>
          <p:blipFill>
            <a:blip r:embed="rId4">
              <a:alphaModFix/>
            </a:blip>
            <a:stretch>
              <a:fillRect/>
            </a:stretch>
          </p:blipFill>
          <p:spPr>
            <a:xfrm>
              <a:off x="319900" y="866125"/>
              <a:ext cx="6966850" cy="2373900"/>
            </a:xfrm>
            <a:prstGeom prst="rect">
              <a:avLst/>
            </a:prstGeom>
            <a:noFill/>
            <a:ln>
              <a:noFill/>
            </a:ln>
          </p:spPr>
        </p:pic>
        <p:sp>
          <p:nvSpPr>
            <p:cNvPr id="724" name="Google Shape;724;g1ae9f685860_0_31"/>
            <p:cNvSpPr/>
            <p:nvPr/>
          </p:nvSpPr>
          <p:spPr>
            <a:xfrm>
              <a:off x="319900" y="866123"/>
              <a:ext cx="1056600" cy="222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g1ae9f685860_0_31"/>
          <p:cNvGrpSpPr/>
          <p:nvPr/>
        </p:nvGrpSpPr>
        <p:grpSpPr>
          <a:xfrm>
            <a:off x="1534675" y="1971825"/>
            <a:ext cx="6875670" cy="2430252"/>
            <a:chOff x="1534675" y="1971825"/>
            <a:chExt cx="6875670" cy="2430252"/>
          </a:xfrm>
        </p:grpSpPr>
        <p:sp>
          <p:nvSpPr>
            <p:cNvPr id="726" name="Google Shape;726;g1ae9f685860_0_31"/>
            <p:cNvSpPr/>
            <p:nvPr/>
          </p:nvSpPr>
          <p:spPr>
            <a:xfrm>
              <a:off x="1534675" y="1971825"/>
              <a:ext cx="5752200" cy="126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g1ae9f685860_0_31"/>
            <p:cNvPicPr preferRelativeResize="0"/>
            <p:nvPr/>
          </p:nvPicPr>
          <p:blipFill>
            <a:blip r:embed="rId5">
              <a:alphaModFix/>
            </a:blip>
            <a:stretch>
              <a:fillRect/>
            </a:stretch>
          </p:blipFill>
          <p:spPr>
            <a:xfrm>
              <a:off x="1603100" y="2028177"/>
              <a:ext cx="6807245" cy="2373900"/>
            </a:xfrm>
            <a:prstGeom prst="rect">
              <a:avLst/>
            </a:prstGeom>
            <a:noFill/>
            <a:ln>
              <a:noFill/>
            </a:ln>
          </p:spPr>
        </p:pic>
        <p:sp>
          <p:nvSpPr>
            <p:cNvPr id="728" name="Google Shape;728;g1ae9f685860_0_31"/>
            <p:cNvSpPr/>
            <p:nvPr/>
          </p:nvSpPr>
          <p:spPr>
            <a:xfrm>
              <a:off x="1603100" y="2028173"/>
              <a:ext cx="1056600" cy="222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g1ae9f685860_0_31"/>
          <p:cNvGrpSpPr/>
          <p:nvPr/>
        </p:nvGrpSpPr>
        <p:grpSpPr>
          <a:xfrm>
            <a:off x="1376500" y="933800"/>
            <a:ext cx="2399450" cy="1094223"/>
            <a:chOff x="1376500" y="933800"/>
            <a:chExt cx="2399450" cy="1094223"/>
          </a:xfrm>
        </p:grpSpPr>
        <p:cxnSp>
          <p:nvCxnSpPr>
            <p:cNvPr id="730" name="Google Shape;730;g1ae9f685860_0_31"/>
            <p:cNvCxnSpPr>
              <a:stCxn id="724" idx="3"/>
              <a:endCxn id="728" idx="0"/>
            </p:cNvCxnSpPr>
            <p:nvPr/>
          </p:nvCxnSpPr>
          <p:spPr>
            <a:xfrm>
              <a:off x="1376500" y="977123"/>
              <a:ext cx="754800" cy="1050900"/>
            </a:xfrm>
            <a:prstGeom prst="bentConnector2">
              <a:avLst/>
            </a:prstGeom>
            <a:noFill/>
            <a:ln cap="flat" cmpd="sng" w="28575">
              <a:solidFill>
                <a:srgbClr val="FF0000"/>
              </a:solidFill>
              <a:prstDash val="solid"/>
              <a:round/>
              <a:headEnd len="med" w="med" type="none"/>
              <a:tailEnd len="med" w="med" type="none"/>
            </a:ln>
          </p:spPr>
        </p:cxnSp>
        <p:sp>
          <p:nvSpPr>
            <p:cNvPr id="731" name="Google Shape;731;g1ae9f685860_0_31"/>
            <p:cNvSpPr txBox="1"/>
            <p:nvPr/>
          </p:nvSpPr>
          <p:spPr>
            <a:xfrm>
              <a:off x="2208450" y="933800"/>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latin typeface="Calibri"/>
                  <a:ea typeface="Calibri"/>
                  <a:cs typeface="Calibri"/>
                  <a:sym typeface="Calibri"/>
                </a:rPr>
                <a:t>Sampling Rate x 2</a:t>
              </a:r>
              <a:endParaRPr>
                <a:solidFill>
                  <a:srgbClr val="FF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1ae9f685860_0_37"/>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737" name="Google Shape;737;g1ae9f685860_0_37"/>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738" name="Google Shape;738;g1ae9f685860_0_37"/>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pic>
        <p:nvPicPr>
          <p:cNvPr id="739" name="Google Shape;739;g1ae9f685860_0_37"/>
          <p:cNvPicPr preferRelativeResize="0"/>
          <p:nvPr/>
        </p:nvPicPr>
        <p:blipFill>
          <a:blip r:embed="rId4">
            <a:alphaModFix/>
          </a:blip>
          <a:stretch>
            <a:fillRect/>
          </a:stretch>
        </p:blipFill>
        <p:spPr>
          <a:xfrm>
            <a:off x="361400" y="1685525"/>
            <a:ext cx="6641351" cy="1772450"/>
          </a:xfrm>
          <a:prstGeom prst="rect">
            <a:avLst/>
          </a:prstGeom>
          <a:noFill/>
          <a:ln>
            <a:noFill/>
          </a:ln>
        </p:spPr>
      </p:pic>
      <p:grpSp>
        <p:nvGrpSpPr>
          <p:cNvPr id="740" name="Google Shape;740;g1ae9f685860_0_37"/>
          <p:cNvGrpSpPr/>
          <p:nvPr/>
        </p:nvGrpSpPr>
        <p:grpSpPr>
          <a:xfrm>
            <a:off x="6274475" y="2175925"/>
            <a:ext cx="3242775" cy="1147800"/>
            <a:chOff x="6241025" y="2164750"/>
            <a:chExt cx="3242775" cy="1147800"/>
          </a:xfrm>
        </p:grpSpPr>
        <p:sp>
          <p:nvSpPr>
            <p:cNvPr id="741" name="Google Shape;741;g1ae9f685860_0_37"/>
            <p:cNvSpPr/>
            <p:nvPr/>
          </p:nvSpPr>
          <p:spPr>
            <a:xfrm>
              <a:off x="6241025" y="2164750"/>
              <a:ext cx="606000" cy="114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2" name="Google Shape;742;g1ae9f685860_0_37"/>
            <p:cNvCxnSpPr/>
            <p:nvPr/>
          </p:nvCxnSpPr>
          <p:spPr>
            <a:xfrm>
              <a:off x="6845600" y="2480200"/>
              <a:ext cx="455700" cy="0"/>
            </a:xfrm>
            <a:prstGeom prst="straightConnector1">
              <a:avLst/>
            </a:prstGeom>
            <a:noFill/>
            <a:ln cap="flat" cmpd="sng" w="28575">
              <a:solidFill>
                <a:srgbClr val="FF0000"/>
              </a:solidFill>
              <a:prstDash val="solid"/>
              <a:round/>
              <a:headEnd len="med" w="med" type="none"/>
              <a:tailEnd len="med" w="med" type="triangle"/>
            </a:ln>
          </p:spPr>
        </p:cxnSp>
        <p:sp>
          <p:nvSpPr>
            <p:cNvPr id="743" name="Google Shape;743;g1ae9f685860_0_37"/>
            <p:cNvSpPr txBox="1"/>
            <p:nvPr/>
          </p:nvSpPr>
          <p:spPr>
            <a:xfrm>
              <a:off x="7301300" y="2249350"/>
              <a:ext cx="218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FF0000"/>
                  </a:solidFill>
                  <a:latin typeface="Calibri"/>
                  <a:ea typeface="Calibri"/>
                  <a:cs typeface="Calibri"/>
                  <a:sym typeface="Calibri"/>
                </a:rPr>
                <a:t>Calibration Value</a:t>
              </a:r>
              <a:endParaRPr b="1" sz="1800">
                <a:solidFill>
                  <a:srgbClr val="FF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1ae9f685860_0_68"/>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749" name="Google Shape;749;g1ae9f685860_0_68"/>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750" name="Google Shape;750;g1ae9f685860_0_68"/>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grpSp>
        <p:nvGrpSpPr>
          <p:cNvPr id="751" name="Google Shape;751;g1ae9f685860_0_68"/>
          <p:cNvGrpSpPr/>
          <p:nvPr/>
        </p:nvGrpSpPr>
        <p:grpSpPr>
          <a:xfrm>
            <a:off x="261313" y="957962"/>
            <a:ext cx="8621375" cy="3227576"/>
            <a:chOff x="428700" y="734800"/>
            <a:chExt cx="8621375" cy="3227576"/>
          </a:xfrm>
        </p:grpSpPr>
        <p:pic>
          <p:nvPicPr>
            <p:cNvPr id="752" name="Google Shape;752;g1ae9f685860_0_68"/>
            <p:cNvPicPr preferRelativeResize="0"/>
            <p:nvPr/>
          </p:nvPicPr>
          <p:blipFill>
            <a:blip r:embed="rId4">
              <a:alphaModFix/>
            </a:blip>
            <a:stretch>
              <a:fillRect/>
            </a:stretch>
          </p:blipFill>
          <p:spPr>
            <a:xfrm>
              <a:off x="428700" y="734800"/>
              <a:ext cx="5737923" cy="3227576"/>
            </a:xfrm>
            <a:prstGeom prst="rect">
              <a:avLst/>
            </a:prstGeom>
            <a:noFill/>
            <a:ln>
              <a:noFill/>
            </a:ln>
          </p:spPr>
        </p:pic>
        <p:sp>
          <p:nvSpPr>
            <p:cNvPr id="753" name="Google Shape;753;g1ae9f685860_0_68"/>
            <p:cNvSpPr/>
            <p:nvPr/>
          </p:nvSpPr>
          <p:spPr>
            <a:xfrm>
              <a:off x="799900" y="1543975"/>
              <a:ext cx="595200" cy="557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1ae9f685860_0_68"/>
            <p:cNvSpPr/>
            <p:nvPr/>
          </p:nvSpPr>
          <p:spPr>
            <a:xfrm>
              <a:off x="4129950" y="1590500"/>
              <a:ext cx="595200" cy="557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1ae9f685860_0_68"/>
            <p:cNvSpPr/>
            <p:nvPr/>
          </p:nvSpPr>
          <p:spPr>
            <a:xfrm>
              <a:off x="2837100" y="2613625"/>
              <a:ext cx="595200" cy="557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1ae9f685860_0_68"/>
            <p:cNvSpPr/>
            <p:nvPr/>
          </p:nvSpPr>
          <p:spPr>
            <a:xfrm>
              <a:off x="3534750" y="2697325"/>
              <a:ext cx="595200" cy="5571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1ae9f685860_0_68"/>
            <p:cNvSpPr/>
            <p:nvPr/>
          </p:nvSpPr>
          <p:spPr>
            <a:xfrm>
              <a:off x="6389850" y="874300"/>
              <a:ext cx="2446200" cy="9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g1ae9f685860_0_68"/>
            <p:cNvCxnSpPr>
              <a:stCxn id="759" idx="6"/>
            </p:cNvCxnSpPr>
            <p:nvPr/>
          </p:nvCxnSpPr>
          <p:spPr>
            <a:xfrm>
              <a:off x="7059450" y="1155000"/>
              <a:ext cx="260400" cy="0"/>
            </a:xfrm>
            <a:prstGeom prst="straightConnector1">
              <a:avLst/>
            </a:prstGeom>
            <a:noFill/>
            <a:ln cap="flat" cmpd="sng" w="9525">
              <a:solidFill>
                <a:schemeClr val="dk2"/>
              </a:solidFill>
              <a:prstDash val="solid"/>
              <a:round/>
              <a:headEnd len="med" w="med" type="none"/>
              <a:tailEnd len="med" w="med" type="triangle"/>
            </a:ln>
          </p:spPr>
        </p:cxnSp>
        <p:cxnSp>
          <p:nvCxnSpPr>
            <p:cNvPr id="760" name="Google Shape;760;g1ae9f685860_0_68"/>
            <p:cNvCxnSpPr/>
            <p:nvPr/>
          </p:nvCxnSpPr>
          <p:spPr>
            <a:xfrm>
              <a:off x="7059450" y="1592150"/>
              <a:ext cx="260400" cy="0"/>
            </a:xfrm>
            <a:prstGeom prst="straightConnector1">
              <a:avLst/>
            </a:prstGeom>
            <a:noFill/>
            <a:ln cap="flat" cmpd="sng" w="9525">
              <a:solidFill>
                <a:schemeClr val="dk2"/>
              </a:solidFill>
              <a:prstDash val="solid"/>
              <a:round/>
              <a:headEnd len="med" w="med" type="none"/>
              <a:tailEnd len="med" w="med" type="triangle"/>
            </a:ln>
          </p:spPr>
        </p:cxnSp>
        <p:sp>
          <p:nvSpPr>
            <p:cNvPr id="761" name="Google Shape;761;g1ae9f685860_0_68"/>
            <p:cNvSpPr/>
            <p:nvPr/>
          </p:nvSpPr>
          <p:spPr>
            <a:xfrm>
              <a:off x="6678450" y="1413800"/>
              <a:ext cx="381000" cy="3567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1ae9f685860_0_68"/>
            <p:cNvSpPr/>
            <p:nvPr/>
          </p:nvSpPr>
          <p:spPr>
            <a:xfrm>
              <a:off x="6678450" y="976650"/>
              <a:ext cx="381000" cy="356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1ae9f685860_0_68"/>
            <p:cNvSpPr txBox="1"/>
            <p:nvPr/>
          </p:nvSpPr>
          <p:spPr>
            <a:xfrm>
              <a:off x="7412975" y="801000"/>
              <a:ext cx="1171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acoustic sensor</a:t>
              </a:r>
              <a:endParaRPr sz="1700">
                <a:latin typeface="Calibri"/>
                <a:ea typeface="Calibri"/>
                <a:cs typeface="Calibri"/>
                <a:sym typeface="Calibri"/>
              </a:endParaRPr>
            </a:p>
          </p:txBody>
        </p:sp>
        <p:sp>
          <p:nvSpPr>
            <p:cNvPr id="763" name="Google Shape;763;g1ae9f685860_0_68"/>
            <p:cNvSpPr txBox="1"/>
            <p:nvPr/>
          </p:nvSpPr>
          <p:spPr>
            <a:xfrm>
              <a:off x="7412975" y="1368950"/>
              <a:ext cx="1637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Sound Source</a:t>
              </a:r>
              <a:endParaRPr sz="1700">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1ae9f685860_0_74"/>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769" name="Google Shape;769;g1ae9f685860_0_74"/>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770" name="Google Shape;770;g1ae9f685860_0_74"/>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pic>
        <p:nvPicPr>
          <p:cNvPr id="771" name="Google Shape;771;g1ae9f685860_0_74"/>
          <p:cNvPicPr preferRelativeResize="0"/>
          <p:nvPr/>
        </p:nvPicPr>
        <p:blipFill>
          <a:blip r:embed="rId4">
            <a:alphaModFix/>
          </a:blip>
          <a:stretch>
            <a:fillRect/>
          </a:stretch>
        </p:blipFill>
        <p:spPr>
          <a:xfrm>
            <a:off x="788849" y="818375"/>
            <a:ext cx="6195277" cy="3872051"/>
          </a:xfrm>
          <a:prstGeom prst="rect">
            <a:avLst/>
          </a:prstGeom>
          <a:noFill/>
          <a:ln>
            <a:noFill/>
          </a:ln>
        </p:spPr>
      </p:pic>
      <p:pic>
        <p:nvPicPr>
          <p:cNvPr id="772" name="Google Shape;772;g1ae9f685860_0_74"/>
          <p:cNvPicPr preferRelativeResize="0"/>
          <p:nvPr/>
        </p:nvPicPr>
        <p:blipFill>
          <a:blip r:embed="rId5">
            <a:alphaModFix/>
          </a:blip>
          <a:stretch>
            <a:fillRect/>
          </a:stretch>
        </p:blipFill>
        <p:spPr>
          <a:xfrm>
            <a:off x="3278776" y="365750"/>
            <a:ext cx="5260250" cy="3945200"/>
          </a:xfrm>
          <a:prstGeom prst="rect">
            <a:avLst/>
          </a:prstGeom>
          <a:noFill/>
          <a:ln>
            <a:noFill/>
          </a:ln>
        </p:spPr>
      </p:pic>
      <p:sp>
        <p:nvSpPr>
          <p:cNvPr id="773" name="Google Shape;773;g1ae9f685860_0_74"/>
          <p:cNvSpPr/>
          <p:nvPr/>
        </p:nvSpPr>
        <p:spPr>
          <a:xfrm>
            <a:off x="5794575" y="2521875"/>
            <a:ext cx="353400" cy="353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1ae9f685860_0_74"/>
          <p:cNvSpPr txBox="1"/>
          <p:nvPr/>
        </p:nvSpPr>
        <p:spPr>
          <a:xfrm>
            <a:off x="6198200" y="2827525"/>
            <a:ext cx="2219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FF0000"/>
                </a:solidFill>
                <a:latin typeface="Calibri"/>
                <a:ea typeface="Calibri"/>
                <a:cs typeface="Calibri"/>
                <a:sym typeface="Calibri"/>
              </a:rPr>
              <a:t>Correct Location!</a:t>
            </a:r>
            <a:endParaRPr b="1" sz="21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18042faa1d6_3_28"/>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780" name="Google Shape;780;g18042faa1d6_3_28"/>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781" name="Google Shape;781;g18042faa1d6_3_28"/>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pic>
        <p:nvPicPr>
          <p:cNvPr id="782" name="Google Shape;782;g18042faa1d6_3_28" title="_talkv_wsohvcHZuI_19461WnDFh3KJ25GbhikZ1_talkv_high 2.MOV">
            <a:hlinkClick r:id="rId4"/>
          </p:cNvPr>
          <p:cNvPicPr preferRelativeResize="0"/>
          <p:nvPr/>
        </p:nvPicPr>
        <p:blipFill>
          <a:blip r:embed="rId5">
            <a:alphaModFix/>
          </a:blip>
          <a:stretch>
            <a:fillRect/>
          </a:stretch>
        </p:blipFill>
        <p:spPr>
          <a:xfrm>
            <a:off x="1043288" y="586850"/>
            <a:ext cx="7057424" cy="39697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1b22d680f21_1_2"/>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788" name="Google Shape;788;g1b22d680f21_1_2"/>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3. </a:t>
            </a:r>
            <a:r>
              <a:rPr b="1" lang="en-US" sz="2000">
                <a:solidFill>
                  <a:srgbClr val="DBB76C"/>
                </a:solidFill>
              </a:rPr>
              <a:t>Experiment</a:t>
            </a:r>
            <a:endParaRPr b="0" i="0" sz="1400" u="none" cap="none" strike="noStrike">
              <a:solidFill>
                <a:srgbClr val="000000"/>
              </a:solidFill>
              <a:latin typeface="Arial"/>
              <a:ea typeface="Arial"/>
              <a:cs typeface="Arial"/>
              <a:sym typeface="Arial"/>
            </a:endParaRPr>
          </a:p>
        </p:txBody>
      </p:sp>
      <p:pic>
        <p:nvPicPr>
          <p:cNvPr id="789" name="Google Shape;789;g1b22d680f21_1_2"/>
          <p:cNvPicPr preferRelativeResize="0"/>
          <p:nvPr/>
        </p:nvPicPr>
        <p:blipFill rotWithShape="1">
          <a:blip r:embed="rId3">
            <a:alphaModFix/>
          </a:blip>
          <a:srcRect b="9498" l="10117" r="6880" t="23279"/>
          <a:stretch/>
        </p:blipFill>
        <p:spPr>
          <a:xfrm>
            <a:off x="7877575" y="4690425"/>
            <a:ext cx="1266425" cy="453075"/>
          </a:xfrm>
          <a:prstGeom prst="rect">
            <a:avLst/>
          </a:prstGeom>
          <a:noFill/>
          <a:ln>
            <a:noFill/>
          </a:ln>
        </p:spPr>
      </p:pic>
      <p:pic>
        <p:nvPicPr>
          <p:cNvPr id="790" name="Google Shape;790;g1b22d680f21_1_2"/>
          <p:cNvPicPr preferRelativeResize="0"/>
          <p:nvPr/>
        </p:nvPicPr>
        <p:blipFill>
          <a:blip r:embed="rId4">
            <a:alphaModFix/>
          </a:blip>
          <a:stretch>
            <a:fillRect/>
          </a:stretch>
        </p:blipFill>
        <p:spPr>
          <a:xfrm>
            <a:off x="31225" y="705075"/>
            <a:ext cx="9143997" cy="1902024"/>
          </a:xfrm>
          <a:prstGeom prst="rect">
            <a:avLst/>
          </a:prstGeom>
          <a:noFill/>
          <a:ln>
            <a:noFill/>
          </a:ln>
        </p:spPr>
      </p:pic>
      <p:pic>
        <p:nvPicPr>
          <p:cNvPr id="791" name="Google Shape;791;g1b22d680f21_1_2"/>
          <p:cNvPicPr preferRelativeResize="0"/>
          <p:nvPr/>
        </p:nvPicPr>
        <p:blipFill>
          <a:blip r:embed="rId5">
            <a:alphaModFix/>
          </a:blip>
          <a:stretch>
            <a:fillRect/>
          </a:stretch>
        </p:blipFill>
        <p:spPr>
          <a:xfrm>
            <a:off x="31225" y="2607100"/>
            <a:ext cx="5834601" cy="1990625"/>
          </a:xfrm>
          <a:prstGeom prst="rect">
            <a:avLst/>
          </a:prstGeom>
          <a:noFill/>
          <a:ln>
            <a:noFill/>
          </a:ln>
        </p:spPr>
      </p:pic>
      <p:pic>
        <p:nvPicPr>
          <p:cNvPr id="792" name="Google Shape;792;g1b22d680f21_1_2"/>
          <p:cNvPicPr preferRelativeResize="0"/>
          <p:nvPr/>
        </p:nvPicPr>
        <p:blipFill>
          <a:blip r:embed="rId6">
            <a:alphaModFix/>
          </a:blip>
          <a:stretch>
            <a:fillRect/>
          </a:stretch>
        </p:blipFill>
        <p:spPr>
          <a:xfrm>
            <a:off x="187025" y="1227025"/>
            <a:ext cx="8832401" cy="858125"/>
          </a:xfrm>
          <a:prstGeom prst="rect">
            <a:avLst/>
          </a:prstGeom>
          <a:noFill/>
          <a:ln>
            <a:noFill/>
          </a:ln>
        </p:spPr>
      </p:pic>
      <p:pic>
        <p:nvPicPr>
          <p:cNvPr id="793" name="Google Shape;793;g1b22d680f21_1_2"/>
          <p:cNvPicPr preferRelativeResize="0"/>
          <p:nvPr/>
        </p:nvPicPr>
        <p:blipFill>
          <a:blip r:embed="rId7">
            <a:alphaModFix/>
          </a:blip>
          <a:stretch>
            <a:fillRect/>
          </a:stretch>
        </p:blipFill>
        <p:spPr>
          <a:xfrm>
            <a:off x="4328750" y="2607100"/>
            <a:ext cx="4926925" cy="1775975"/>
          </a:xfrm>
          <a:prstGeom prst="rect">
            <a:avLst/>
          </a:prstGeom>
          <a:noFill/>
          <a:ln>
            <a:noFill/>
          </a:ln>
        </p:spPr>
      </p:pic>
      <p:sp>
        <p:nvSpPr>
          <p:cNvPr id="794" name="Google Shape;794;g1b22d680f21_1_2"/>
          <p:cNvSpPr/>
          <p:nvPr/>
        </p:nvSpPr>
        <p:spPr>
          <a:xfrm>
            <a:off x="4094050" y="1389225"/>
            <a:ext cx="1340100" cy="18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5" name="Google Shape;795;g1b22d680f21_1_2"/>
          <p:cNvPicPr preferRelativeResize="0"/>
          <p:nvPr/>
        </p:nvPicPr>
        <p:blipFill>
          <a:blip r:embed="rId8">
            <a:alphaModFix/>
          </a:blip>
          <a:stretch>
            <a:fillRect/>
          </a:stretch>
        </p:blipFill>
        <p:spPr>
          <a:xfrm>
            <a:off x="1865050" y="3008250"/>
            <a:ext cx="5798097" cy="1990625"/>
          </a:xfrm>
          <a:prstGeom prst="rect">
            <a:avLst/>
          </a:prstGeom>
          <a:noFill/>
          <a:ln>
            <a:noFill/>
          </a:ln>
        </p:spPr>
      </p:pic>
      <p:sp>
        <p:nvSpPr>
          <p:cNvPr id="796" name="Google Shape;796;g1b22d680f21_1_2"/>
          <p:cNvSpPr/>
          <p:nvPr/>
        </p:nvSpPr>
        <p:spPr>
          <a:xfrm>
            <a:off x="4094050" y="1563975"/>
            <a:ext cx="1340100" cy="18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1b22d680f21_1_2"/>
          <p:cNvSpPr/>
          <p:nvPr/>
        </p:nvSpPr>
        <p:spPr>
          <a:xfrm>
            <a:off x="1973850" y="3673750"/>
            <a:ext cx="1340100" cy="18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1b22d680f21_1_2"/>
          <p:cNvSpPr/>
          <p:nvPr/>
        </p:nvSpPr>
        <p:spPr>
          <a:xfrm>
            <a:off x="4094050" y="1748175"/>
            <a:ext cx="1340100" cy="18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1b22d680f21_1_2"/>
          <p:cNvSpPr/>
          <p:nvPr/>
        </p:nvSpPr>
        <p:spPr>
          <a:xfrm>
            <a:off x="6028275" y="3402988"/>
            <a:ext cx="1340100" cy="18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1b22d680f21_1_2"/>
          <p:cNvSpPr/>
          <p:nvPr/>
        </p:nvSpPr>
        <p:spPr>
          <a:xfrm>
            <a:off x="3790250" y="3911450"/>
            <a:ext cx="1340100" cy="18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97"/>
                                        </p:tgtEl>
                                      </p:cBhvr>
                                    </p:animEffect>
                                    <p:set>
                                      <p:cBhvr>
                                        <p:cTn dur="1" fill="hold">
                                          <p:stCondLst>
                                            <p:cond delay="1000"/>
                                          </p:stCondLst>
                                        </p:cTn>
                                        <p:tgtEl>
                                          <p:spTgt spid="7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94"/>
                                        </p:tgtEl>
                                      </p:cBhvr>
                                    </p:animEffect>
                                    <p:set>
                                      <p:cBhvr>
                                        <p:cTn dur="1" fill="hold">
                                          <p:stCondLst>
                                            <p:cond delay="1000"/>
                                          </p:stCondLst>
                                        </p:cTn>
                                        <p:tgtEl>
                                          <p:spTgt spid="7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par>
                                <p:cTn fill="hold" nodeType="withEffect" presetClass="exit" presetID="10" presetSubtype="0">
                                  <p:stCondLst>
                                    <p:cond delay="0"/>
                                  </p:stCondLst>
                                  <p:childTnLst>
                                    <p:animEffect filter="fade" transition="out">
                                      <p:cBhvr>
                                        <p:cTn dur="1000"/>
                                        <p:tgtEl>
                                          <p:spTgt spid="796"/>
                                        </p:tgtEl>
                                      </p:cBhvr>
                                    </p:animEffect>
                                    <p:set>
                                      <p:cBhvr>
                                        <p:cTn dur="1" fill="hold">
                                          <p:stCondLst>
                                            <p:cond delay="1000"/>
                                          </p:stCondLst>
                                        </p:cTn>
                                        <p:tgtEl>
                                          <p:spTgt spid="7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xit" presetID="10" presetSubtype="0">
                                  <p:stCondLst>
                                    <p:cond delay="0"/>
                                  </p:stCondLst>
                                  <p:childTnLst>
                                    <p:animEffect filter="fade" transition="out">
                                      <p:cBhvr>
                                        <p:cTn dur="1000"/>
                                        <p:tgtEl>
                                          <p:spTgt spid="799"/>
                                        </p:tgtEl>
                                      </p:cBhvr>
                                    </p:animEffect>
                                    <p:set>
                                      <p:cBhvr>
                                        <p:cTn dur="1" fill="hold">
                                          <p:stCondLst>
                                            <p:cond delay="1000"/>
                                          </p:stCondLst>
                                        </p:cTn>
                                        <p:tgtEl>
                                          <p:spTgt spid="79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1691a7975c5_0_410"/>
          <p:cNvSpPr txBox="1"/>
          <p:nvPr/>
        </p:nvSpPr>
        <p:spPr>
          <a:xfrm>
            <a:off x="657673" y="227400"/>
            <a:ext cx="1947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1600"/>
              <a:buFont typeface="Arial"/>
              <a:buNone/>
            </a:pPr>
            <a:r>
              <a:rPr b="1" lang="en-US" sz="1200">
                <a:solidFill>
                  <a:srgbClr val="DBB76C"/>
                </a:solidFill>
              </a:rPr>
              <a:t>Future Works</a:t>
            </a:r>
            <a:endParaRPr b="0" i="0" sz="1200" u="none" cap="none" strike="noStrike">
              <a:solidFill>
                <a:srgbClr val="000000"/>
              </a:solidFill>
              <a:latin typeface="Arial"/>
              <a:ea typeface="Arial"/>
              <a:cs typeface="Arial"/>
              <a:sym typeface="Arial"/>
            </a:endParaRPr>
          </a:p>
        </p:txBody>
      </p:sp>
      <p:sp>
        <p:nvSpPr>
          <p:cNvPr id="806" name="Google Shape;806;g1691a7975c5_0_410"/>
          <p:cNvSpPr/>
          <p:nvPr/>
        </p:nvSpPr>
        <p:spPr>
          <a:xfrm>
            <a:off x="227402" y="227402"/>
            <a:ext cx="430265" cy="433942"/>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807" name="Google Shape;807;g1691a7975c5_0_410"/>
          <p:cNvSpPr txBox="1"/>
          <p:nvPr/>
        </p:nvSpPr>
        <p:spPr>
          <a:xfrm>
            <a:off x="3205162" y="3181350"/>
            <a:ext cx="2759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BB76C"/>
              </a:buClr>
              <a:buSzPts val="2400"/>
              <a:buFont typeface="Arial"/>
              <a:buNone/>
            </a:pPr>
            <a:r>
              <a:rPr b="1" lang="en-US" sz="2400">
                <a:solidFill>
                  <a:srgbClr val="DBB76C"/>
                </a:solidFill>
              </a:rPr>
              <a:t>Future works</a:t>
            </a:r>
            <a:endParaRPr b="0" i="0" sz="1400" u="none" cap="none" strike="noStrike">
              <a:solidFill>
                <a:srgbClr val="000000"/>
              </a:solidFill>
              <a:latin typeface="Arial"/>
              <a:ea typeface="Arial"/>
              <a:cs typeface="Arial"/>
              <a:sym typeface="Arial"/>
            </a:endParaRPr>
          </a:p>
        </p:txBody>
      </p:sp>
      <p:pic>
        <p:nvPicPr>
          <p:cNvPr id="808" name="Google Shape;808;g1691a7975c5_0_410"/>
          <p:cNvPicPr preferRelativeResize="0"/>
          <p:nvPr/>
        </p:nvPicPr>
        <p:blipFill rotWithShape="1">
          <a:blip r:embed="rId3">
            <a:alphaModFix/>
          </a:blip>
          <a:srcRect b="0" l="0" r="0" t="0"/>
          <a:stretch/>
        </p:blipFill>
        <p:spPr>
          <a:xfrm>
            <a:off x="305372" y="307221"/>
            <a:ext cx="274321" cy="274321"/>
          </a:xfrm>
          <a:prstGeom prst="rect">
            <a:avLst/>
          </a:prstGeom>
          <a:noFill/>
          <a:ln>
            <a:noFill/>
          </a:ln>
        </p:spPr>
      </p:pic>
      <p:sp>
        <p:nvSpPr>
          <p:cNvPr id="809" name="Google Shape;809;g1691a7975c5_0_410"/>
          <p:cNvSpPr txBox="1"/>
          <p:nvPr/>
        </p:nvSpPr>
        <p:spPr>
          <a:xfrm>
            <a:off x="3838575" y="1547812"/>
            <a:ext cx="1467000" cy="14652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810" name="Google Shape;810;g1691a7975c5_0_410"/>
          <p:cNvSpPr txBox="1"/>
          <p:nvPr/>
        </p:nvSpPr>
        <p:spPr>
          <a:xfrm>
            <a:off x="4119562" y="1895475"/>
            <a:ext cx="9366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E1E1E"/>
              </a:buClr>
              <a:buSzPts val="4400"/>
              <a:buFont typeface="Arial"/>
              <a:buNone/>
            </a:pPr>
            <a:r>
              <a:rPr b="1" i="0" lang="en-US" sz="4400" u="none" cap="none" strike="noStrike">
                <a:solidFill>
                  <a:srgbClr val="1E1E1E"/>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sp>
        <p:nvSpPr>
          <p:cNvPr id="811" name="Google Shape;811;g1691a7975c5_0_410"/>
          <p:cNvSpPr txBox="1"/>
          <p:nvPr/>
        </p:nvSpPr>
        <p:spPr>
          <a:xfrm>
            <a:off x="3921125" y="1658937"/>
            <a:ext cx="1301700" cy="1242900"/>
          </a:xfrm>
          <a:prstGeom prst="rect">
            <a:avLst/>
          </a:prstGeom>
          <a:noFill/>
          <a:ln cap="flat" cmpd="sng" w="127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
          <p:cNvSpPr txBox="1"/>
          <p:nvPr/>
        </p:nvSpPr>
        <p:spPr>
          <a:xfrm>
            <a:off x="657673" y="227400"/>
            <a:ext cx="1947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1600"/>
              <a:buFont typeface="Arial"/>
              <a:buNone/>
            </a:pPr>
            <a:r>
              <a:rPr b="1" i="0" lang="en-US" sz="1200" u="none" cap="none" strike="noStrike">
                <a:solidFill>
                  <a:srgbClr val="DBB76C"/>
                </a:solidFill>
                <a:latin typeface="Arial"/>
                <a:ea typeface="Arial"/>
                <a:cs typeface="Arial"/>
                <a:sym typeface="Arial"/>
              </a:rPr>
              <a:t>Introduction</a:t>
            </a:r>
            <a:endParaRPr b="0" i="0" sz="1200" u="none" cap="none" strike="noStrike">
              <a:solidFill>
                <a:srgbClr val="000000"/>
              </a:solidFill>
              <a:latin typeface="Arial"/>
              <a:ea typeface="Arial"/>
              <a:cs typeface="Arial"/>
              <a:sym typeface="Arial"/>
            </a:endParaRPr>
          </a:p>
        </p:txBody>
      </p:sp>
      <p:sp>
        <p:nvSpPr>
          <p:cNvPr id="153" name="Google Shape;153;p3"/>
          <p:cNvSpPr/>
          <p:nvPr/>
        </p:nvSpPr>
        <p:spPr>
          <a:xfrm>
            <a:off x="227402" y="227402"/>
            <a:ext cx="430265" cy="433942"/>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154" name="Google Shape;154;p3"/>
          <p:cNvSpPr txBox="1"/>
          <p:nvPr/>
        </p:nvSpPr>
        <p:spPr>
          <a:xfrm>
            <a:off x="3838575" y="1547812"/>
            <a:ext cx="1466850" cy="1465262"/>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155" name="Google Shape;155;p3"/>
          <p:cNvSpPr txBox="1"/>
          <p:nvPr/>
        </p:nvSpPr>
        <p:spPr>
          <a:xfrm>
            <a:off x="4119562" y="1895475"/>
            <a:ext cx="904875" cy="769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E1E1E"/>
              </a:buClr>
              <a:buSzPts val="4400"/>
              <a:buFont typeface="Arial"/>
              <a:buNone/>
            </a:pPr>
            <a:r>
              <a:rPr b="1" i="0" lang="en-US" sz="4400" u="none" cap="none" strike="noStrike">
                <a:solidFill>
                  <a:srgbClr val="1E1E1E"/>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156" name="Google Shape;156;p3"/>
          <p:cNvSpPr txBox="1"/>
          <p:nvPr/>
        </p:nvSpPr>
        <p:spPr>
          <a:xfrm>
            <a:off x="3192462" y="3181350"/>
            <a:ext cx="2759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BB76C"/>
              </a:buClr>
              <a:buSzPts val="2400"/>
              <a:buFont typeface="Arial"/>
              <a:buNone/>
            </a:pPr>
            <a:r>
              <a:rPr b="1" i="0" lang="en-US" sz="2400" u="none" cap="none" strike="noStrike">
                <a:solidFill>
                  <a:srgbClr val="DBB76C"/>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sp>
        <p:nvSpPr>
          <p:cNvPr id="157" name="Google Shape;157;p3"/>
          <p:cNvSpPr txBox="1"/>
          <p:nvPr/>
        </p:nvSpPr>
        <p:spPr>
          <a:xfrm>
            <a:off x="3921125" y="1658937"/>
            <a:ext cx="1301750" cy="1243012"/>
          </a:xfrm>
          <a:prstGeom prst="rect">
            <a:avLst/>
          </a:prstGeom>
          <a:noFill/>
          <a:ln cap="flat" cmpd="sng" w="19050">
            <a:solidFill>
              <a:srgbClr val="2828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158" name="Google Shape;158;p3"/>
          <p:cNvPicPr preferRelativeResize="0"/>
          <p:nvPr/>
        </p:nvPicPr>
        <p:blipFill rotWithShape="1">
          <a:blip r:embed="rId3">
            <a:alphaModFix/>
          </a:blip>
          <a:srcRect b="0" l="0" r="0" t="0"/>
          <a:stretch/>
        </p:blipFill>
        <p:spPr>
          <a:xfrm>
            <a:off x="305372" y="307221"/>
            <a:ext cx="274321" cy="274321"/>
          </a:xfrm>
          <a:prstGeom prst="rect">
            <a:avLst/>
          </a:prstGeom>
          <a:noFill/>
          <a:ln>
            <a:noFill/>
          </a:ln>
        </p:spPr>
      </p:pic>
    </p:spTree>
  </p:cSld>
  <p:clrMapOvr>
    <a:masterClrMapping/>
  </p:clrMapOvr>
  <p:transition>
    <p:wipe dir="l"/>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69eb1a65cb_0_26"/>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4. </a:t>
            </a:r>
            <a:r>
              <a:rPr b="1" lang="en-US" sz="2000">
                <a:solidFill>
                  <a:srgbClr val="DBB76C"/>
                </a:solidFill>
              </a:rPr>
              <a:t>Future Works</a:t>
            </a:r>
            <a:endParaRPr b="0" i="0" sz="1400" u="none" cap="none" strike="noStrike">
              <a:solidFill>
                <a:srgbClr val="000000"/>
              </a:solidFill>
              <a:latin typeface="Arial"/>
              <a:ea typeface="Arial"/>
              <a:cs typeface="Arial"/>
              <a:sym typeface="Arial"/>
            </a:endParaRPr>
          </a:p>
        </p:txBody>
      </p:sp>
      <p:sp>
        <p:nvSpPr>
          <p:cNvPr id="817" name="Google Shape;817;g169eb1a65cb_0_26"/>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818" name="Google Shape;818;g169eb1a65cb_0_26"/>
          <p:cNvSpPr/>
          <p:nvPr/>
        </p:nvSpPr>
        <p:spPr>
          <a:xfrm>
            <a:off x="7576450" y="4232375"/>
            <a:ext cx="1685100" cy="11364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169eb1a65cb_0_26"/>
          <p:cNvSpPr txBox="1"/>
          <p:nvPr/>
        </p:nvSpPr>
        <p:spPr>
          <a:xfrm>
            <a:off x="7958398" y="4642650"/>
            <a:ext cx="1947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1600"/>
              <a:buFont typeface="Arial"/>
              <a:buNone/>
            </a:pPr>
            <a:r>
              <a:rPr b="1" lang="en-US" sz="1200">
                <a:solidFill>
                  <a:srgbClr val="DBB76C"/>
                </a:solidFill>
              </a:rPr>
              <a:t>Future Works</a:t>
            </a:r>
            <a:endParaRPr b="0" i="0" sz="1200" u="none" cap="none" strike="noStrike">
              <a:solidFill>
                <a:srgbClr val="000000"/>
              </a:solidFill>
              <a:latin typeface="Arial"/>
              <a:ea typeface="Arial"/>
              <a:cs typeface="Arial"/>
              <a:sym typeface="Arial"/>
            </a:endParaRPr>
          </a:p>
        </p:txBody>
      </p:sp>
      <p:sp>
        <p:nvSpPr>
          <p:cNvPr id="820" name="Google Shape;820;g169eb1a65cb_0_26"/>
          <p:cNvSpPr/>
          <p:nvPr/>
        </p:nvSpPr>
        <p:spPr>
          <a:xfrm>
            <a:off x="7528127" y="4642652"/>
            <a:ext cx="430265" cy="433942"/>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821" name="Google Shape;821;g169eb1a65cb_0_26"/>
          <p:cNvPicPr preferRelativeResize="0"/>
          <p:nvPr/>
        </p:nvPicPr>
        <p:blipFill rotWithShape="1">
          <a:blip r:embed="rId3">
            <a:alphaModFix/>
          </a:blip>
          <a:srcRect b="0" l="0" r="0" t="0"/>
          <a:stretch/>
        </p:blipFill>
        <p:spPr>
          <a:xfrm>
            <a:off x="7606097" y="4722471"/>
            <a:ext cx="274321" cy="274321"/>
          </a:xfrm>
          <a:prstGeom prst="rect">
            <a:avLst/>
          </a:prstGeom>
          <a:noFill/>
          <a:ln>
            <a:noFill/>
          </a:ln>
        </p:spPr>
      </p:pic>
      <p:pic>
        <p:nvPicPr>
          <p:cNvPr id="822" name="Google Shape;822;g169eb1a65cb_0_26"/>
          <p:cNvPicPr preferRelativeResize="0"/>
          <p:nvPr/>
        </p:nvPicPr>
        <p:blipFill>
          <a:blip r:embed="rId4">
            <a:alphaModFix/>
          </a:blip>
          <a:stretch>
            <a:fillRect/>
          </a:stretch>
        </p:blipFill>
        <p:spPr>
          <a:xfrm>
            <a:off x="832250" y="936562"/>
            <a:ext cx="4757376" cy="3568027"/>
          </a:xfrm>
          <a:prstGeom prst="rect">
            <a:avLst/>
          </a:prstGeom>
          <a:noFill/>
          <a:ln>
            <a:noFill/>
          </a:ln>
        </p:spPr>
      </p:pic>
      <p:pic>
        <p:nvPicPr>
          <p:cNvPr id="823" name="Google Shape;823;g169eb1a65cb_0_26"/>
          <p:cNvPicPr preferRelativeResize="0"/>
          <p:nvPr/>
        </p:nvPicPr>
        <p:blipFill>
          <a:blip r:embed="rId5">
            <a:alphaModFix/>
          </a:blip>
          <a:stretch>
            <a:fillRect/>
          </a:stretch>
        </p:blipFill>
        <p:spPr>
          <a:xfrm>
            <a:off x="1422675" y="1346025"/>
            <a:ext cx="5473914" cy="1460875"/>
          </a:xfrm>
          <a:prstGeom prst="rect">
            <a:avLst/>
          </a:prstGeom>
          <a:noFill/>
          <a:ln>
            <a:noFill/>
          </a:ln>
        </p:spPr>
      </p:pic>
      <p:grpSp>
        <p:nvGrpSpPr>
          <p:cNvPr id="824" name="Google Shape;824;g169eb1a65cb_0_26"/>
          <p:cNvGrpSpPr/>
          <p:nvPr/>
        </p:nvGrpSpPr>
        <p:grpSpPr>
          <a:xfrm>
            <a:off x="6268656" y="1740982"/>
            <a:ext cx="2233056" cy="946017"/>
            <a:chOff x="6241025" y="2164750"/>
            <a:chExt cx="2709362" cy="1147800"/>
          </a:xfrm>
        </p:grpSpPr>
        <p:sp>
          <p:nvSpPr>
            <p:cNvPr id="825" name="Google Shape;825;g169eb1a65cb_0_26"/>
            <p:cNvSpPr/>
            <p:nvPr/>
          </p:nvSpPr>
          <p:spPr>
            <a:xfrm>
              <a:off x="6241025" y="2164750"/>
              <a:ext cx="606000" cy="114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6" name="Google Shape;826;g169eb1a65cb_0_26"/>
            <p:cNvCxnSpPr/>
            <p:nvPr/>
          </p:nvCxnSpPr>
          <p:spPr>
            <a:xfrm>
              <a:off x="6845600" y="2480200"/>
              <a:ext cx="455700" cy="0"/>
            </a:xfrm>
            <a:prstGeom prst="straightConnector1">
              <a:avLst/>
            </a:prstGeom>
            <a:noFill/>
            <a:ln cap="flat" cmpd="sng" w="28575">
              <a:solidFill>
                <a:srgbClr val="FF0000"/>
              </a:solidFill>
              <a:prstDash val="solid"/>
              <a:round/>
              <a:headEnd len="med" w="med" type="none"/>
              <a:tailEnd len="med" w="med" type="triangle"/>
            </a:ln>
          </p:spPr>
        </p:cxnSp>
        <p:sp>
          <p:nvSpPr>
            <p:cNvPr id="827" name="Google Shape;827;g169eb1a65cb_0_26"/>
            <p:cNvSpPr txBox="1"/>
            <p:nvPr/>
          </p:nvSpPr>
          <p:spPr>
            <a:xfrm>
              <a:off x="7301287" y="2178391"/>
              <a:ext cx="1649100" cy="112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0000"/>
                  </a:solidFill>
                  <a:latin typeface="Calibri"/>
                  <a:ea typeface="Calibri"/>
                  <a:cs typeface="Calibri"/>
                  <a:sym typeface="Calibri"/>
                </a:rPr>
                <a:t>Calibration Value </a:t>
              </a:r>
              <a:r>
                <a:rPr lang="en-US" sz="1600">
                  <a:solidFill>
                    <a:srgbClr val="FF0000"/>
                  </a:solidFill>
                  <a:latin typeface="Calibri"/>
                  <a:ea typeface="Calibri"/>
                  <a:cs typeface="Calibri"/>
                  <a:sym typeface="Calibri"/>
                </a:rPr>
                <a:t>should</a:t>
              </a:r>
              <a:r>
                <a:rPr lang="en-US" sz="1600">
                  <a:solidFill>
                    <a:srgbClr val="FF0000"/>
                  </a:solidFill>
                  <a:latin typeface="Calibri"/>
                  <a:ea typeface="Calibri"/>
                  <a:cs typeface="Calibri"/>
                  <a:sym typeface="Calibri"/>
                </a:rPr>
                <a:t> be change</a:t>
              </a:r>
              <a:endParaRPr sz="1600">
                <a:solidFill>
                  <a:srgbClr val="FF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1b22d680f21_1_20"/>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chemeClr val="dk1"/>
              </a:solidFill>
              <a:latin typeface="Calibri"/>
              <a:ea typeface="Calibri"/>
              <a:cs typeface="Calibri"/>
              <a:sym typeface="Calibri"/>
            </a:endParaRPr>
          </a:p>
        </p:txBody>
      </p:sp>
      <p:sp>
        <p:nvSpPr>
          <p:cNvPr id="833" name="Google Shape;833;g1b22d680f21_1_20"/>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lang="en-US" sz="2000">
                <a:solidFill>
                  <a:srgbClr val="DBB76C"/>
                </a:solidFill>
              </a:rPr>
              <a:t>[References]</a:t>
            </a:r>
            <a:endParaRPr b="1" sz="2000">
              <a:solidFill>
                <a:srgbClr val="DBB76C"/>
              </a:solidFill>
            </a:endParaRPr>
          </a:p>
        </p:txBody>
      </p:sp>
      <p:sp>
        <p:nvSpPr>
          <p:cNvPr id="834" name="Google Shape;834;g1b22d680f21_1_20"/>
          <p:cNvSpPr txBox="1"/>
          <p:nvPr/>
        </p:nvSpPr>
        <p:spPr>
          <a:xfrm>
            <a:off x="255600" y="557100"/>
            <a:ext cx="8343900" cy="44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 Wave Share. “SX1262 868M LoRa HAT” Wave Share. Accessed: Nov, 2, 2022. [Online]. Available: </a:t>
            </a:r>
            <a:r>
              <a:rPr lang="en-US" sz="11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https://www.waveshare.com/wiki/SX1262_868M_LoRa_HAT</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[2] Spotpear. “Raspberry Pi SX1262 868M LoRa HAT User Guide” Spotpear. Accessed: Nov, 2, 2022. [Online]. Available: </a:t>
            </a:r>
            <a:r>
              <a:rPr lang="en-US" sz="11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https://www.spotpear.com/index/study/detail/id/244.html</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[3] sb Components. “Getting started with LoRa™ Hat for raspberry pi” sb Components. Dec, 10, 2021. [Online]. Available: </a:t>
            </a:r>
            <a:r>
              <a:rPr lang="en-US" sz="1100" u="sng">
                <a:solidFill>
                  <a:schemeClr val="lt1"/>
                </a:solidFill>
                <a:latin typeface="Times New Roman"/>
                <a:ea typeface="Times New Roman"/>
                <a:cs typeface="Times New Roman"/>
                <a:sym typeface="Times New Roman"/>
                <a:hlinkClick r:id="rId5">
                  <a:extLst>
                    <a:ext uri="{A12FA001-AC4F-418D-AE19-62706E023703}">
                      <ahyp:hlinkClr val="tx"/>
                    </a:ext>
                  </a:extLst>
                </a:hlinkClick>
              </a:rPr>
              <a:t>https://shop.sb-components.co.uk/blogs/posts/getting-started-with-lora-hat-for-raspberry-pi</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[4] Jac. K. “Gateway SX 1262” The Things Network Forum. Jun 13, 2021. [Online]. Available: </a:t>
            </a:r>
            <a:r>
              <a:rPr lang="en-US" sz="1100" u="sng">
                <a:solidFill>
                  <a:schemeClr val="lt1"/>
                </a:solidFill>
                <a:latin typeface="Times New Roman"/>
                <a:ea typeface="Times New Roman"/>
                <a:cs typeface="Times New Roman"/>
                <a:sym typeface="Times New Roman"/>
                <a:hlinkClick r:id="rId6">
                  <a:extLst>
                    <a:ext uri="{A12FA001-AC4F-418D-AE19-62706E023703}">
                      <ahyp:hlinkClr val="tx"/>
                    </a:ext>
                  </a:extLst>
                </a:hlinkClick>
              </a:rPr>
              <a:t>https://www.thethingsnetwork.org/forum/t/gateway-sx-1262/48750</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[5] viveknayyar007 “How To Change Default Internet Connection Sharing IP Address Range” Tom's Hardware Forum. Dec, 12, 2013. [Online]. Available: </a:t>
            </a:r>
            <a:r>
              <a:rPr lang="en-US" sz="1100" u="sng">
                <a:solidFill>
                  <a:schemeClr val="lt1"/>
                </a:solidFill>
                <a:latin typeface="Times New Roman"/>
                <a:ea typeface="Times New Roman"/>
                <a:cs typeface="Times New Roman"/>
                <a:sym typeface="Times New Roman"/>
                <a:hlinkClick r:id="rId7">
                  <a:extLst>
                    <a:ext uri="{A12FA001-AC4F-418D-AE19-62706E023703}">
                      <ahyp:hlinkClr val="tx"/>
                    </a:ext>
                  </a:extLst>
                </a:hlinkClick>
              </a:rPr>
              <a:t>https://forums.tomshardware.com/faq/how-to-change-default-internet-connection-sharing-ip-address-range.1606758/</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[6] Lydia. C. “Connecting a Raspberry Pi to a Laptop Display” Atomic Object. Jun, 9, 2019. [Online]. Available: </a:t>
            </a:r>
            <a:r>
              <a:rPr lang="en-US" sz="1100" u="sng">
                <a:solidFill>
                  <a:schemeClr val="lt1"/>
                </a:solidFill>
                <a:latin typeface="Times New Roman"/>
                <a:ea typeface="Times New Roman"/>
                <a:cs typeface="Times New Roman"/>
                <a:sym typeface="Times New Roman"/>
                <a:hlinkClick r:id="rId8">
                  <a:extLst>
                    <a:ext uri="{A12FA001-AC4F-418D-AE19-62706E023703}">
                      <ahyp:hlinkClr val="tx"/>
                    </a:ext>
                  </a:extLst>
                </a:hlinkClick>
              </a:rPr>
              <a:t>https://spin.atomicobject.com/2019/06/09/raspberry-pi-laptop-display/</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[7] Dexter Industries “Connecting to Raspberry Pi without a monitor for Beginners” Dexter Industries. Accessed: Nov, 2, 2022. [Online]. Available: </a:t>
            </a:r>
            <a:r>
              <a:rPr lang="en-US" sz="1100" u="sng">
                <a:solidFill>
                  <a:schemeClr val="lt1"/>
                </a:solidFill>
                <a:latin typeface="Times New Roman"/>
                <a:ea typeface="Times New Roman"/>
                <a:cs typeface="Times New Roman"/>
                <a:sym typeface="Times New Roman"/>
                <a:hlinkClick r:id="rId9">
                  <a:extLst>
                    <a:ext uri="{A12FA001-AC4F-418D-AE19-62706E023703}">
                      <ahyp:hlinkClr val="tx"/>
                    </a:ext>
                  </a:extLst>
                </a:hlinkClick>
              </a:rPr>
              <a:t>https://www.dexterindustries.com/howto/connecting-raspberry-pi-without-monitor-beginners/</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[8] jurosofish, “multilateration” Github.com, Nov, 4, 2022. [Online]. Available: </a:t>
            </a:r>
            <a:r>
              <a:rPr lang="en-US" sz="1100" u="sng">
                <a:solidFill>
                  <a:schemeClr val="lt1"/>
                </a:solidFill>
                <a:latin typeface="Times New Roman"/>
                <a:ea typeface="Times New Roman"/>
                <a:cs typeface="Times New Roman"/>
                <a:sym typeface="Times New Roman"/>
                <a:hlinkClick r:id="rId10">
                  <a:extLst>
                    <a:ext uri="{A12FA001-AC4F-418D-AE19-62706E023703}">
                      <ahyp:hlinkClr val="tx"/>
                    </a:ext>
                  </a:extLst>
                </a:hlinkClick>
              </a:rPr>
              <a:t>https://github.com/jurasofish/multilateration/pulse</a:t>
            </a:r>
            <a:r>
              <a:rPr lang="en-US" sz="1100">
                <a:solidFill>
                  <a:schemeClr val="lt1"/>
                </a:solidFill>
                <a:latin typeface="Times New Roman"/>
                <a:ea typeface="Times New Roman"/>
                <a:cs typeface="Times New Roman"/>
                <a:sym typeface="Times New Roman"/>
              </a:rPr>
              <a:t>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[9] automaticaddison. “Two Way Communication Between Raspberry Pi and Arduino” Automatic Addison. Jul, 6, 2020. [Online]. Available: </a:t>
            </a:r>
            <a:r>
              <a:rPr lang="en-US" sz="1100" u="sng">
                <a:solidFill>
                  <a:schemeClr val="lt1"/>
                </a:solidFill>
                <a:latin typeface="Times New Roman"/>
                <a:ea typeface="Times New Roman"/>
                <a:cs typeface="Times New Roman"/>
                <a:sym typeface="Times New Roman"/>
                <a:hlinkClick r:id="rId11">
                  <a:extLst>
                    <a:ext uri="{A12FA001-AC4F-418D-AE19-62706E023703}">
                      <ahyp:hlinkClr val="tx"/>
                    </a:ext>
                  </a:extLst>
                </a:hlinkClick>
              </a:rPr>
              <a:t>https://automaticaddison.com/2-way-communication-between-raspberry-pi-and-arduino/</a:t>
            </a:r>
            <a:r>
              <a:rPr lang="en-US" sz="1100">
                <a:solidFill>
                  <a:schemeClr val="lt1"/>
                </a:solidFill>
                <a:latin typeface="Times New Roman"/>
                <a:ea typeface="Times New Roman"/>
                <a:cs typeface="Times New Roman"/>
                <a:sym typeface="Times New Roman"/>
              </a:rPr>
              <a:t> </a:t>
            </a:r>
            <a:endParaRPr sz="1100">
              <a:solidFill>
                <a:schemeClr val="lt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1b22d680f21_1_43"/>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00" u="none">
              <a:solidFill>
                <a:schemeClr val="dk1"/>
              </a:solidFill>
              <a:latin typeface="Calibri"/>
              <a:ea typeface="Calibri"/>
              <a:cs typeface="Calibri"/>
              <a:sym typeface="Calibri"/>
            </a:endParaRPr>
          </a:p>
        </p:txBody>
      </p:sp>
      <p:sp>
        <p:nvSpPr>
          <p:cNvPr id="840" name="Google Shape;840;g1b22d680f21_1_43"/>
          <p:cNvSpPr txBox="1"/>
          <p:nvPr/>
        </p:nvSpPr>
        <p:spPr>
          <a:xfrm>
            <a:off x="533400" y="79375"/>
            <a:ext cx="3842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lang="en-US" sz="2000">
                <a:solidFill>
                  <a:srgbClr val="DBB76C"/>
                </a:solidFill>
              </a:rPr>
              <a:t>[References]</a:t>
            </a:r>
            <a:endParaRPr b="1" sz="2000">
              <a:solidFill>
                <a:srgbClr val="DBB76C"/>
              </a:solidFill>
            </a:endParaRPr>
          </a:p>
        </p:txBody>
      </p:sp>
      <p:sp>
        <p:nvSpPr>
          <p:cNvPr id="841" name="Google Shape;841;g1b22d680f21_1_43"/>
          <p:cNvSpPr txBox="1"/>
          <p:nvPr/>
        </p:nvSpPr>
        <p:spPr>
          <a:xfrm>
            <a:off x="255475" y="557100"/>
            <a:ext cx="76998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[10] Hopkins. J. “Understanding the difference between UART and USB” Totalphase. Accessed: Nov, 11, 2022. [Online]. Available: </a:t>
            </a:r>
            <a:r>
              <a:rPr lang="en-US" sz="11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https://www.totalphase.com/blog/2022/01/understanding-differences-between-uart-and-usb/</a:t>
            </a:r>
            <a:r>
              <a:rPr lang="en-US" sz="1100">
                <a:solidFill>
                  <a:schemeClr val="lt1"/>
                </a:solidFill>
                <a:latin typeface="Times New Roman"/>
                <a:ea typeface="Times New Roman"/>
                <a:cs typeface="Times New Roman"/>
                <a:sym typeface="Times New Roman"/>
              </a:rPr>
              <a:t>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[11] Press Start. “Unity - Mobile Panning with a Perspective Camera” Youtube. Nov, 9, 2018. [Online]. Available: </a:t>
            </a:r>
            <a:r>
              <a:rPr lang="en-US" sz="11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https://www.youtube.com/watch?v=4_HUlAFlxwU</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[12] Google. “Maps SDK for Unity Key Concepts” Googles map platform. Accessed: Nov, 9, 2022. [Online]. Available: </a:t>
            </a:r>
            <a:r>
              <a:rPr lang="en-US" sz="1100" u="sng">
                <a:solidFill>
                  <a:schemeClr val="lt1"/>
                </a:solidFill>
                <a:latin typeface="Times New Roman"/>
                <a:ea typeface="Times New Roman"/>
                <a:cs typeface="Times New Roman"/>
                <a:sym typeface="Times New Roman"/>
                <a:hlinkClick r:id="rId5">
                  <a:extLst>
                    <a:ext uri="{A12FA001-AC4F-418D-AE19-62706E023703}">
                      <ahyp:hlinkClr val="tx"/>
                    </a:ext>
                  </a:extLst>
                </a:hlinkClick>
              </a:rPr>
              <a:t>https://developers.google.com/maps/documentation/gaming/concepts_musk</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[13] Kristopher C. “A Guide to Using Google’s Maps SDK for Unity 3D - Part 1” Medium. Apr, 19, 2021. [Online]. Available: </a:t>
            </a:r>
            <a:r>
              <a:rPr lang="en-US" sz="1100" u="sng">
                <a:solidFill>
                  <a:schemeClr val="lt1"/>
                </a:solidFill>
                <a:latin typeface="Times New Roman"/>
                <a:ea typeface="Times New Roman"/>
                <a:cs typeface="Times New Roman"/>
                <a:sym typeface="Times New Roman"/>
                <a:hlinkClick r:id="rId6">
                  <a:extLst>
                    <a:ext uri="{A12FA001-AC4F-418D-AE19-62706E023703}">
                      <ahyp:hlinkClr val="tx"/>
                    </a:ext>
                  </a:extLst>
                </a:hlinkClick>
              </a:rPr>
              <a:t>https://medium.com/everdevs-community/a-guide-to-using-googles-new-maps-sdk-for-unity-3d-ed1d68b2305e</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[14] Ahmed. S. “WebSocket Client &amp; Server (Unity &amp; NodeJS)” Medium. Dec 6, 2020. [Online]. Available: </a:t>
            </a:r>
            <a:r>
              <a:rPr lang="en-US" sz="1100" u="sng">
                <a:solidFill>
                  <a:schemeClr val="lt1"/>
                </a:solidFill>
                <a:latin typeface="Times New Roman"/>
                <a:ea typeface="Times New Roman"/>
                <a:cs typeface="Times New Roman"/>
                <a:sym typeface="Times New Roman"/>
                <a:hlinkClick r:id="rId7">
                  <a:extLst>
                    <a:ext uri="{A12FA001-AC4F-418D-AE19-62706E023703}">
                      <ahyp:hlinkClr val="tx"/>
                    </a:ext>
                  </a:extLst>
                </a:hlinkClick>
              </a:rPr>
              <a:t>https://medium.com/unity-nodejs/websocket-client-server-unity-nodejs-e33604c6a006</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[15] SymPy Development Team. (2022). Accessed: Aug. 22, 2022. [Online]. Available: </a:t>
            </a:r>
            <a:r>
              <a:rPr lang="en-US" sz="1100" u="sng">
                <a:solidFill>
                  <a:schemeClr val="lt1"/>
                </a:solidFill>
                <a:latin typeface="Times New Roman"/>
                <a:ea typeface="Times New Roman"/>
                <a:cs typeface="Times New Roman"/>
                <a:sym typeface="Times New Roman"/>
                <a:hlinkClick r:id="rId8">
                  <a:extLst>
                    <a:ext uri="{A12FA001-AC4F-418D-AE19-62706E023703}">
                      <ahyp:hlinkClr val="tx"/>
                    </a:ext>
                  </a:extLst>
                </a:hlinkClick>
              </a:rPr>
              <a:t>https://docs.sympy.org/latest/tutorials/intro-tutorial/index.html</a:t>
            </a:r>
            <a:r>
              <a:rPr lang="en-US" sz="1100">
                <a:solidFill>
                  <a:schemeClr val="lt1"/>
                </a:solidFill>
                <a:latin typeface="Times New Roman"/>
                <a:ea typeface="Times New Roman"/>
                <a:cs typeface="Times New Roman"/>
                <a:sym typeface="Times New Roman"/>
              </a:rPr>
              <a:t>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[16] Python. “datetime” python software foundation. Accessed: Nov, 16, 2022 [online]. Available: </a:t>
            </a:r>
            <a:r>
              <a:rPr lang="en-US" sz="1100" u="sng">
                <a:solidFill>
                  <a:schemeClr val="lt1"/>
                </a:solidFill>
                <a:latin typeface="Times New Roman"/>
                <a:ea typeface="Times New Roman"/>
                <a:cs typeface="Times New Roman"/>
                <a:sym typeface="Times New Roman"/>
                <a:hlinkClick r:id="rId9">
                  <a:extLst>
                    <a:ext uri="{A12FA001-AC4F-418D-AE19-62706E023703}">
                      <ahyp:hlinkClr val="tx"/>
                    </a:ext>
                  </a:extLst>
                </a:hlinkClick>
              </a:rPr>
              <a:t>https://docs.python.org/3/library/datetime.html</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[17] mapbox. “Maps SDK for Unity” mapbox docs Guides. Accessed: Nov, 14, 2022 [online]. Available: </a:t>
            </a:r>
            <a:r>
              <a:rPr lang="en-US" sz="1100" u="sng">
                <a:solidFill>
                  <a:schemeClr val="lt1"/>
                </a:solidFill>
                <a:latin typeface="Times New Roman"/>
                <a:ea typeface="Times New Roman"/>
                <a:cs typeface="Times New Roman"/>
                <a:sym typeface="Times New Roman"/>
                <a:hlinkClick r:id="rId10">
                  <a:extLst>
                    <a:ext uri="{A12FA001-AC4F-418D-AE19-62706E023703}">
                      <ahyp:hlinkClr val="tx"/>
                    </a:ext>
                  </a:extLst>
                </a:hlinkClick>
              </a:rPr>
              <a:t>https://docs.mapbox.com/unity/maps/guides/</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100">
                <a:solidFill>
                  <a:schemeClr val="lt1"/>
                </a:solidFill>
                <a:latin typeface="Times New Roman"/>
                <a:ea typeface="Times New Roman"/>
                <a:cs typeface="Times New Roman"/>
                <a:sym typeface="Times New Roman"/>
              </a:rPr>
              <a:t>[18] Mapbox. “Build a Unity 3D game Introduction to PocketDroids GO and the Mapbox SDK for Unity” Youtube. Jun, 14, 2018  [online]. Available:  </a:t>
            </a:r>
            <a:r>
              <a:rPr lang="en-US" sz="1100" u="sng">
                <a:solidFill>
                  <a:schemeClr val="lt1"/>
                </a:solidFill>
                <a:latin typeface="Times New Roman"/>
                <a:ea typeface="Times New Roman"/>
                <a:cs typeface="Times New Roman"/>
                <a:sym typeface="Times New Roman"/>
                <a:hlinkClick r:id="rId11">
                  <a:extLst>
                    <a:ext uri="{A12FA001-AC4F-418D-AE19-62706E023703}">
                      <ahyp:hlinkClr val="tx"/>
                    </a:ext>
                  </a:extLst>
                </a:hlinkClick>
              </a:rPr>
              <a:t>https://www.youtube.com/watch?v=RhG1kfDBhgM</a:t>
            </a:r>
            <a:endParaRPr sz="1100">
              <a:solidFill>
                <a:schemeClr val="lt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17701f003ed_0_285"/>
          <p:cNvSpPr/>
          <p:nvPr/>
        </p:nvSpPr>
        <p:spPr>
          <a:xfrm>
            <a:off x="0" y="0"/>
            <a:ext cx="5143500" cy="5143500"/>
          </a:xfrm>
          <a:custGeom>
            <a:rect b="b" l="l" r="r" t="t"/>
            <a:pathLst>
              <a:path extrusionOk="0" h="5143500" w="5143500">
                <a:moveTo>
                  <a:pt x="2571750" y="0"/>
                </a:moveTo>
                <a:lnTo>
                  <a:pt x="5143500" y="0"/>
                </a:lnTo>
                <a:lnTo>
                  <a:pt x="5143500" y="0"/>
                </a:lnTo>
                <a:lnTo>
                  <a:pt x="5143500" y="2571750"/>
                </a:lnTo>
                <a:cubicBezTo>
                  <a:pt x="5143500" y="3992088"/>
                  <a:pt x="3992088" y="5143500"/>
                  <a:pt x="2571750" y="5143500"/>
                </a:cubicBezTo>
                <a:lnTo>
                  <a:pt x="0" y="5143500"/>
                </a:lnTo>
                <a:lnTo>
                  <a:pt x="0" y="5143500"/>
                </a:lnTo>
                <a:lnTo>
                  <a:pt x="0" y="2571750"/>
                </a:lnTo>
                <a:cubicBezTo>
                  <a:pt x="0" y="1151412"/>
                  <a:pt x="1151412" y="0"/>
                  <a:pt x="2571750" y="0"/>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847" name="Google Shape;847;g17701f003ed_0_285"/>
          <p:cNvSpPr txBox="1"/>
          <p:nvPr/>
        </p:nvSpPr>
        <p:spPr>
          <a:xfrm>
            <a:off x="1690300" y="2233200"/>
            <a:ext cx="31176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4400"/>
              <a:buFont typeface="Arial"/>
              <a:buNone/>
            </a:pPr>
            <a:r>
              <a:rPr b="1" i="0" lang="en-US" sz="3800" u="none" cap="none" strike="noStrike">
                <a:solidFill>
                  <a:srgbClr val="DBB76C"/>
                </a:solidFill>
                <a:latin typeface="Arial"/>
                <a:ea typeface="Arial"/>
                <a:cs typeface="Arial"/>
                <a:sym typeface="Arial"/>
              </a:rPr>
              <a:t>Q&amp;A</a:t>
            </a:r>
            <a:endParaRPr b="0" i="0" sz="3800" u="none" cap="none" strike="noStrike">
              <a:solidFill>
                <a:srgbClr val="000000"/>
              </a:solidFill>
              <a:latin typeface="Arial"/>
              <a:ea typeface="Arial"/>
              <a:cs typeface="Arial"/>
              <a:sym typeface="Arial"/>
            </a:endParaRPr>
          </a:p>
        </p:txBody>
      </p:sp>
      <p:sp>
        <p:nvSpPr>
          <p:cNvPr id="848" name="Google Shape;848;g17701f003ed_0_285"/>
          <p:cNvSpPr/>
          <p:nvPr/>
        </p:nvSpPr>
        <p:spPr>
          <a:xfrm>
            <a:off x="711200" y="2171700"/>
            <a:ext cx="900982" cy="900982"/>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849" name="Google Shape;849;g17701f003ed_0_285"/>
          <p:cNvPicPr preferRelativeResize="0"/>
          <p:nvPr/>
        </p:nvPicPr>
        <p:blipFill rotWithShape="1">
          <a:blip r:embed="rId3">
            <a:alphaModFix/>
          </a:blip>
          <a:srcRect b="0" l="0" r="0" t="0"/>
          <a:stretch/>
        </p:blipFill>
        <p:spPr>
          <a:xfrm>
            <a:off x="887372" y="2347871"/>
            <a:ext cx="548640" cy="5486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1691a7975c5_0_449"/>
          <p:cNvSpPr/>
          <p:nvPr/>
        </p:nvSpPr>
        <p:spPr>
          <a:xfrm>
            <a:off x="0" y="0"/>
            <a:ext cx="5143500" cy="5143500"/>
          </a:xfrm>
          <a:custGeom>
            <a:rect b="b" l="l" r="r" t="t"/>
            <a:pathLst>
              <a:path extrusionOk="0" h="5143500" w="5143500">
                <a:moveTo>
                  <a:pt x="2571750" y="0"/>
                </a:moveTo>
                <a:lnTo>
                  <a:pt x="5143500" y="0"/>
                </a:lnTo>
                <a:lnTo>
                  <a:pt x="5143500" y="0"/>
                </a:lnTo>
                <a:lnTo>
                  <a:pt x="5143500" y="2571750"/>
                </a:lnTo>
                <a:cubicBezTo>
                  <a:pt x="5143500" y="3992088"/>
                  <a:pt x="3992088" y="5143500"/>
                  <a:pt x="2571750" y="5143500"/>
                </a:cubicBezTo>
                <a:lnTo>
                  <a:pt x="0" y="5143500"/>
                </a:lnTo>
                <a:lnTo>
                  <a:pt x="0" y="5143500"/>
                </a:lnTo>
                <a:lnTo>
                  <a:pt x="0" y="2571750"/>
                </a:lnTo>
                <a:cubicBezTo>
                  <a:pt x="0" y="1151412"/>
                  <a:pt x="1151412" y="0"/>
                  <a:pt x="2571750" y="0"/>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sp>
        <p:nvSpPr>
          <p:cNvPr id="855" name="Google Shape;855;g1691a7975c5_0_449"/>
          <p:cNvSpPr txBox="1"/>
          <p:nvPr/>
        </p:nvSpPr>
        <p:spPr>
          <a:xfrm>
            <a:off x="1690300" y="2233200"/>
            <a:ext cx="31176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4400"/>
              <a:buFont typeface="Arial"/>
              <a:buNone/>
            </a:pPr>
            <a:r>
              <a:rPr b="1" i="0" lang="en-US" sz="3800" u="none" cap="none" strike="noStrike">
                <a:solidFill>
                  <a:srgbClr val="DBB76C"/>
                </a:solidFill>
                <a:latin typeface="Arial"/>
                <a:ea typeface="Arial"/>
                <a:cs typeface="Arial"/>
                <a:sym typeface="Arial"/>
              </a:rPr>
              <a:t>Thank you</a:t>
            </a:r>
            <a:endParaRPr b="0" i="0" sz="3800" u="none" cap="none" strike="noStrike">
              <a:solidFill>
                <a:srgbClr val="000000"/>
              </a:solidFill>
              <a:latin typeface="Arial"/>
              <a:ea typeface="Arial"/>
              <a:cs typeface="Arial"/>
              <a:sym typeface="Arial"/>
            </a:endParaRPr>
          </a:p>
        </p:txBody>
      </p:sp>
      <p:sp>
        <p:nvSpPr>
          <p:cNvPr id="856" name="Google Shape;856;g1691a7975c5_0_449"/>
          <p:cNvSpPr/>
          <p:nvPr/>
        </p:nvSpPr>
        <p:spPr>
          <a:xfrm>
            <a:off x="711200" y="2171700"/>
            <a:ext cx="900982" cy="900982"/>
          </a:xfrm>
          <a:custGeom>
            <a:rect b="b" l="l" r="r" t="t"/>
            <a:pathLst>
              <a:path extrusionOk="0" h="1470991" w="1470991">
                <a:moveTo>
                  <a:pt x="546280" y="203752"/>
                </a:moveTo>
                <a:cubicBezTo>
                  <a:pt x="357107" y="203752"/>
                  <a:pt x="203752" y="357107"/>
                  <a:pt x="203752" y="546280"/>
                </a:cubicBezTo>
                <a:lnTo>
                  <a:pt x="203752" y="1267238"/>
                </a:lnTo>
                <a:lnTo>
                  <a:pt x="924710" y="1267238"/>
                </a:lnTo>
                <a:cubicBezTo>
                  <a:pt x="1113883" y="1267238"/>
                  <a:pt x="1267238" y="1113883"/>
                  <a:pt x="1267238" y="924710"/>
                </a:cubicBezTo>
                <a:lnTo>
                  <a:pt x="1267238" y="203752"/>
                </a:lnTo>
                <a:close/>
                <a:moveTo>
                  <a:pt x="473777" y="0"/>
                </a:moveTo>
                <a:lnTo>
                  <a:pt x="1470991" y="0"/>
                </a:lnTo>
                <a:lnTo>
                  <a:pt x="1470991" y="997214"/>
                </a:lnTo>
                <a:cubicBezTo>
                  <a:pt x="1470991" y="1258874"/>
                  <a:pt x="1258874" y="1470991"/>
                  <a:pt x="997214" y="1470991"/>
                </a:cubicBezTo>
                <a:lnTo>
                  <a:pt x="0" y="1470991"/>
                </a:lnTo>
                <a:lnTo>
                  <a:pt x="0" y="473777"/>
                </a:lnTo>
                <a:cubicBezTo>
                  <a:pt x="0" y="212117"/>
                  <a:pt x="212117" y="0"/>
                  <a:pt x="473777" y="0"/>
                </a:cubicBezTo>
                <a:close/>
              </a:path>
            </a:pathLst>
          </a:cu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857" name="Google Shape;857;g1691a7975c5_0_449"/>
          <p:cNvPicPr preferRelativeResize="0"/>
          <p:nvPr/>
        </p:nvPicPr>
        <p:blipFill rotWithShape="1">
          <a:blip r:embed="rId3">
            <a:alphaModFix/>
          </a:blip>
          <a:srcRect b="0" l="0" r="0" t="0"/>
          <a:stretch/>
        </p:blipFill>
        <p:spPr>
          <a:xfrm>
            <a:off x="887372" y="2347871"/>
            <a:ext cx="548640" cy="5486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nvSpPr>
        <p:spPr>
          <a:xfrm>
            <a:off x="533400" y="79375"/>
            <a:ext cx="5936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1.</a:t>
            </a:r>
            <a:r>
              <a:rPr b="1" lang="en-US" sz="2000">
                <a:solidFill>
                  <a:srgbClr val="DBB76C"/>
                </a:solidFill>
              </a:rPr>
              <a:t>1</a:t>
            </a:r>
            <a:r>
              <a:rPr b="1" i="0" lang="en-US" sz="2000" u="none" cap="none" strike="noStrike">
                <a:solidFill>
                  <a:srgbClr val="DBB76C"/>
                </a:solidFill>
                <a:latin typeface="Arial"/>
                <a:ea typeface="Arial"/>
                <a:cs typeface="Arial"/>
                <a:sym typeface="Arial"/>
              </a:rPr>
              <a:t> </a:t>
            </a:r>
            <a:r>
              <a:rPr b="1" lang="en-US" sz="2000">
                <a:solidFill>
                  <a:srgbClr val="DBB76C"/>
                </a:solidFill>
              </a:rPr>
              <a:t>What has changed since the Midterm</a:t>
            </a:r>
            <a:endParaRPr b="0" i="0" sz="1400" u="none" cap="none" strike="noStrike">
              <a:solidFill>
                <a:srgbClr val="000000"/>
              </a:solidFill>
              <a:latin typeface="Arial"/>
              <a:ea typeface="Arial"/>
              <a:cs typeface="Arial"/>
              <a:sym typeface="Arial"/>
            </a:endParaRPr>
          </a:p>
        </p:txBody>
      </p:sp>
      <p:sp>
        <p:nvSpPr>
          <p:cNvPr id="164" name="Google Shape;164;p4"/>
          <p:cNvSpPr txBox="1"/>
          <p:nvPr/>
        </p:nvSpPr>
        <p:spPr>
          <a:xfrm>
            <a:off x="0" y="0"/>
            <a:ext cx="428625" cy="557212"/>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165" name="Google Shape;165;p4"/>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pic>
        <p:nvPicPr>
          <p:cNvPr id="166" name="Google Shape;166;p4"/>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sp>
        <p:nvSpPr>
          <p:cNvPr id="167" name="Google Shape;167;p4"/>
          <p:cNvSpPr/>
          <p:nvPr/>
        </p:nvSpPr>
        <p:spPr>
          <a:xfrm>
            <a:off x="209125" y="711150"/>
            <a:ext cx="3748500" cy="37212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1700"/>
              <a:buFont typeface="Arial"/>
              <a:buNone/>
            </a:pPr>
            <a:r>
              <a:rPr b="1" i="1" lang="en-US" sz="1700" u="none" cap="none" strike="noStrike">
                <a:solidFill>
                  <a:srgbClr val="000000"/>
                </a:solidFill>
                <a:latin typeface="Arial"/>
                <a:ea typeface="Arial"/>
                <a:cs typeface="Arial"/>
                <a:sym typeface="Arial"/>
              </a:rPr>
              <a:t>     The Things Stack</a:t>
            </a:r>
            <a:endParaRPr b="1" i="1"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1" sz="2000" u="none" cap="none" strike="noStrike">
              <a:solidFill>
                <a:srgbClr val="000000"/>
              </a:solidFill>
              <a:latin typeface="Arial"/>
              <a:ea typeface="Arial"/>
              <a:cs typeface="Arial"/>
              <a:sym typeface="Arial"/>
            </a:endParaRPr>
          </a:p>
          <a:p>
            <a:pPr indent="0" lvl="0" marL="2743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2743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2743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274320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Arial"/>
                <a:ea typeface="Arial"/>
                <a:cs typeface="Arial"/>
                <a:sym typeface="Arial"/>
              </a:rPr>
              <a:t> </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
          <p:cNvSpPr/>
          <p:nvPr/>
        </p:nvSpPr>
        <p:spPr>
          <a:xfrm>
            <a:off x="292018" y="3192480"/>
            <a:ext cx="1081800" cy="475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Acoustic</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Sensor</a:t>
            </a:r>
            <a:endParaRPr b="1" i="0" sz="1400" u="none" cap="none" strike="noStrike">
              <a:solidFill>
                <a:srgbClr val="000000"/>
              </a:solidFill>
              <a:latin typeface="Arial"/>
              <a:ea typeface="Arial"/>
              <a:cs typeface="Arial"/>
              <a:sym typeface="Arial"/>
            </a:endParaRPr>
          </a:p>
        </p:txBody>
      </p:sp>
      <p:sp>
        <p:nvSpPr>
          <p:cNvPr id="169" name="Google Shape;169;p4"/>
          <p:cNvSpPr/>
          <p:nvPr/>
        </p:nvSpPr>
        <p:spPr>
          <a:xfrm>
            <a:off x="292018" y="2136329"/>
            <a:ext cx="1081800" cy="475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Acoustic</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Sensor</a:t>
            </a:r>
            <a:endParaRPr b="1" i="0" sz="1400" u="none" cap="none" strike="noStrike">
              <a:solidFill>
                <a:srgbClr val="000000"/>
              </a:solidFill>
              <a:latin typeface="Arial"/>
              <a:ea typeface="Arial"/>
              <a:cs typeface="Arial"/>
              <a:sym typeface="Arial"/>
            </a:endParaRPr>
          </a:p>
        </p:txBody>
      </p:sp>
      <p:sp>
        <p:nvSpPr>
          <p:cNvPr id="170" name="Google Shape;170;p4"/>
          <p:cNvSpPr/>
          <p:nvPr/>
        </p:nvSpPr>
        <p:spPr>
          <a:xfrm>
            <a:off x="292018" y="1137515"/>
            <a:ext cx="1081800" cy="475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Acoustic</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Sensor</a:t>
            </a:r>
            <a:endParaRPr b="1" i="0" sz="1400" u="none" cap="none" strike="noStrike">
              <a:solidFill>
                <a:srgbClr val="000000"/>
              </a:solidFill>
              <a:latin typeface="Arial"/>
              <a:ea typeface="Arial"/>
              <a:cs typeface="Arial"/>
              <a:sym typeface="Arial"/>
            </a:endParaRPr>
          </a:p>
        </p:txBody>
      </p:sp>
      <p:sp>
        <p:nvSpPr>
          <p:cNvPr id="171" name="Google Shape;171;p4"/>
          <p:cNvSpPr/>
          <p:nvPr/>
        </p:nvSpPr>
        <p:spPr>
          <a:xfrm>
            <a:off x="899441" y="1503476"/>
            <a:ext cx="1389000" cy="4089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NodeMCU</a:t>
            </a:r>
            <a:endParaRPr b="1" i="0" sz="1300" u="none" cap="none" strike="noStrike">
              <a:solidFill>
                <a:srgbClr val="000000"/>
              </a:solidFill>
              <a:latin typeface="Arial"/>
              <a:ea typeface="Arial"/>
              <a:cs typeface="Arial"/>
              <a:sym typeface="Arial"/>
            </a:endParaRPr>
          </a:p>
        </p:txBody>
      </p:sp>
      <p:sp>
        <p:nvSpPr>
          <p:cNvPr id="172" name="Google Shape;172;p4"/>
          <p:cNvSpPr/>
          <p:nvPr/>
        </p:nvSpPr>
        <p:spPr>
          <a:xfrm>
            <a:off x="899441" y="2500122"/>
            <a:ext cx="1389000" cy="4089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NodeMCU</a:t>
            </a:r>
            <a:endParaRPr b="1" i="0" sz="1300" u="none" cap="none" strike="noStrike">
              <a:solidFill>
                <a:srgbClr val="000000"/>
              </a:solidFill>
              <a:latin typeface="Arial"/>
              <a:ea typeface="Arial"/>
              <a:cs typeface="Arial"/>
              <a:sym typeface="Arial"/>
            </a:endParaRPr>
          </a:p>
        </p:txBody>
      </p:sp>
      <p:sp>
        <p:nvSpPr>
          <p:cNvPr id="173" name="Google Shape;173;p4"/>
          <p:cNvSpPr/>
          <p:nvPr/>
        </p:nvSpPr>
        <p:spPr>
          <a:xfrm>
            <a:off x="899441" y="3554106"/>
            <a:ext cx="1389000" cy="4089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NodeMCU</a:t>
            </a:r>
            <a:endParaRPr b="1" i="0" sz="1300" u="none" cap="none" strike="noStrike">
              <a:solidFill>
                <a:srgbClr val="000000"/>
              </a:solidFill>
              <a:latin typeface="Arial"/>
              <a:ea typeface="Arial"/>
              <a:cs typeface="Arial"/>
              <a:sym typeface="Arial"/>
            </a:endParaRPr>
          </a:p>
        </p:txBody>
      </p:sp>
      <p:sp>
        <p:nvSpPr>
          <p:cNvPr id="174" name="Google Shape;174;p4"/>
          <p:cNvSpPr/>
          <p:nvPr/>
        </p:nvSpPr>
        <p:spPr>
          <a:xfrm>
            <a:off x="2980088" y="2376338"/>
            <a:ext cx="1188600" cy="475200"/>
          </a:xfrm>
          <a:prstGeom prst="flowChartDelay">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Gateway</a:t>
            </a:r>
            <a:endParaRPr b="1" i="0" sz="1500" u="none" cap="none" strike="noStrike">
              <a:solidFill>
                <a:srgbClr val="000000"/>
              </a:solidFill>
              <a:latin typeface="Arial"/>
              <a:ea typeface="Arial"/>
              <a:cs typeface="Arial"/>
              <a:sym typeface="Arial"/>
            </a:endParaRPr>
          </a:p>
        </p:txBody>
      </p:sp>
      <p:cxnSp>
        <p:nvCxnSpPr>
          <p:cNvPr id="175" name="Google Shape;175;p4"/>
          <p:cNvCxnSpPr>
            <a:stCxn id="171" idx="6"/>
            <a:endCxn id="174" idx="1"/>
          </p:cNvCxnSpPr>
          <p:nvPr/>
        </p:nvCxnSpPr>
        <p:spPr>
          <a:xfrm>
            <a:off x="2288441" y="1707926"/>
            <a:ext cx="691500" cy="906000"/>
          </a:xfrm>
          <a:prstGeom prst="straightConnector1">
            <a:avLst/>
          </a:prstGeom>
          <a:noFill/>
          <a:ln cap="flat" cmpd="sng" w="9525">
            <a:solidFill>
              <a:srgbClr val="595959"/>
            </a:solidFill>
            <a:prstDash val="solid"/>
            <a:round/>
            <a:headEnd len="sm" w="sm" type="none"/>
            <a:tailEnd len="med" w="med" type="triangle"/>
          </a:ln>
        </p:spPr>
      </p:cxnSp>
      <p:cxnSp>
        <p:nvCxnSpPr>
          <p:cNvPr id="176" name="Google Shape;176;p4"/>
          <p:cNvCxnSpPr>
            <a:stCxn id="172" idx="6"/>
            <a:endCxn id="174" idx="1"/>
          </p:cNvCxnSpPr>
          <p:nvPr/>
        </p:nvCxnSpPr>
        <p:spPr>
          <a:xfrm flipH="1" rot="10800000">
            <a:off x="2288441" y="2613972"/>
            <a:ext cx="691500" cy="90600"/>
          </a:xfrm>
          <a:prstGeom prst="straightConnector1">
            <a:avLst/>
          </a:prstGeom>
          <a:noFill/>
          <a:ln cap="flat" cmpd="sng" w="9525">
            <a:solidFill>
              <a:srgbClr val="595959"/>
            </a:solidFill>
            <a:prstDash val="solid"/>
            <a:round/>
            <a:headEnd len="sm" w="sm" type="none"/>
            <a:tailEnd len="med" w="med" type="triangle"/>
          </a:ln>
        </p:spPr>
      </p:cxnSp>
      <p:cxnSp>
        <p:nvCxnSpPr>
          <p:cNvPr id="177" name="Google Shape;177;p4"/>
          <p:cNvCxnSpPr>
            <a:stCxn id="173" idx="6"/>
            <a:endCxn id="174" idx="1"/>
          </p:cNvCxnSpPr>
          <p:nvPr/>
        </p:nvCxnSpPr>
        <p:spPr>
          <a:xfrm flipH="1" rot="10800000">
            <a:off x="2288441" y="2614056"/>
            <a:ext cx="691500" cy="1144500"/>
          </a:xfrm>
          <a:prstGeom prst="straightConnector1">
            <a:avLst/>
          </a:prstGeom>
          <a:noFill/>
          <a:ln cap="flat" cmpd="sng" w="9525">
            <a:solidFill>
              <a:srgbClr val="595959"/>
            </a:solidFill>
            <a:prstDash val="solid"/>
            <a:round/>
            <a:headEnd len="sm" w="sm" type="none"/>
            <a:tailEnd len="med" w="med" type="triangle"/>
          </a:ln>
        </p:spPr>
      </p:cxnSp>
      <p:sp>
        <p:nvSpPr>
          <p:cNvPr id="178" name="Google Shape;178;p4"/>
          <p:cNvSpPr txBox="1"/>
          <p:nvPr/>
        </p:nvSpPr>
        <p:spPr>
          <a:xfrm>
            <a:off x="2582498" y="1802001"/>
            <a:ext cx="10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LoRaWAN</a:t>
            </a:r>
            <a:endParaRPr b="1" i="0" sz="1400" u="none" cap="none" strike="noStrike">
              <a:solidFill>
                <a:srgbClr val="000000"/>
              </a:solidFill>
              <a:latin typeface="Arial"/>
              <a:ea typeface="Arial"/>
              <a:cs typeface="Arial"/>
              <a:sym typeface="Arial"/>
            </a:endParaRPr>
          </a:p>
        </p:txBody>
      </p:sp>
      <p:sp>
        <p:nvSpPr>
          <p:cNvPr id="179" name="Google Shape;179;p4"/>
          <p:cNvSpPr/>
          <p:nvPr/>
        </p:nvSpPr>
        <p:spPr>
          <a:xfrm>
            <a:off x="4900055" y="2211242"/>
            <a:ext cx="1774800" cy="820800"/>
          </a:xfrm>
          <a:prstGeom prst="rect">
            <a:avLst/>
          </a:prstGeom>
          <a:solidFill>
            <a:srgbClr val="D5A6B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Raspberrypi</a:t>
            </a:r>
            <a:endParaRPr b="1" i="0" sz="1500" u="none" cap="none" strike="noStrike">
              <a:solidFill>
                <a:srgbClr val="000000"/>
              </a:solidFill>
              <a:latin typeface="Arial"/>
              <a:ea typeface="Arial"/>
              <a:cs typeface="Arial"/>
              <a:sym typeface="Arial"/>
            </a:endParaRPr>
          </a:p>
        </p:txBody>
      </p:sp>
      <p:sp>
        <p:nvSpPr>
          <p:cNvPr id="180" name="Google Shape;180;p4"/>
          <p:cNvSpPr txBox="1"/>
          <p:nvPr/>
        </p:nvSpPr>
        <p:spPr>
          <a:xfrm>
            <a:off x="4180347" y="2288651"/>
            <a:ext cx="10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MQTT</a:t>
            </a:r>
            <a:endParaRPr b="1" i="0" sz="1400" u="none" cap="none" strike="noStrike">
              <a:solidFill>
                <a:schemeClr val="lt1"/>
              </a:solidFill>
              <a:latin typeface="Arial"/>
              <a:ea typeface="Arial"/>
              <a:cs typeface="Arial"/>
              <a:sym typeface="Arial"/>
            </a:endParaRPr>
          </a:p>
        </p:txBody>
      </p:sp>
      <p:cxnSp>
        <p:nvCxnSpPr>
          <p:cNvPr id="181" name="Google Shape;181;p4"/>
          <p:cNvCxnSpPr>
            <a:stCxn id="174" idx="3"/>
            <a:endCxn id="179" idx="1"/>
          </p:cNvCxnSpPr>
          <p:nvPr/>
        </p:nvCxnSpPr>
        <p:spPr>
          <a:xfrm>
            <a:off x="4168688" y="2613938"/>
            <a:ext cx="731400" cy="7800"/>
          </a:xfrm>
          <a:prstGeom prst="straightConnector1">
            <a:avLst/>
          </a:prstGeom>
          <a:noFill/>
          <a:ln cap="flat" cmpd="sng" w="9525">
            <a:solidFill>
              <a:schemeClr val="lt1"/>
            </a:solidFill>
            <a:prstDash val="solid"/>
            <a:round/>
            <a:headEnd len="sm" w="sm" type="none"/>
            <a:tailEnd len="med" w="med" type="triangle"/>
          </a:ln>
        </p:spPr>
      </p:cxnSp>
      <p:sp>
        <p:nvSpPr>
          <p:cNvPr id="182" name="Google Shape;182;p4"/>
          <p:cNvSpPr/>
          <p:nvPr/>
        </p:nvSpPr>
        <p:spPr>
          <a:xfrm>
            <a:off x="5698700" y="2822275"/>
            <a:ext cx="1866000" cy="4752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Machine Learning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Deep Learning</a:t>
            </a:r>
            <a:endParaRPr b="1" i="0" sz="1400" u="none" cap="none" strike="noStrike">
              <a:solidFill>
                <a:srgbClr val="000000"/>
              </a:solidFill>
              <a:latin typeface="Arial"/>
              <a:ea typeface="Arial"/>
              <a:cs typeface="Arial"/>
              <a:sym typeface="Arial"/>
            </a:endParaRPr>
          </a:p>
        </p:txBody>
      </p:sp>
      <p:sp>
        <p:nvSpPr>
          <p:cNvPr id="183" name="Google Shape;183;p4"/>
          <p:cNvSpPr/>
          <p:nvPr/>
        </p:nvSpPr>
        <p:spPr>
          <a:xfrm>
            <a:off x="7750981" y="2203542"/>
            <a:ext cx="1317600" cy="820800"/>
          </a:xfrm>
          <a:prstGeom prst="rect">
            <a:avLst/>
          </a:prstGeom>
          <a:solidFill>
            <a:srgbClr val="45818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Application</a:t>
            </a:r>
            <a:endParaRPr b="1"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Server</a:t>
            </a:r>
            <a:endParaRPr b="1" i="0" sz="1500" u="none" cap="none" strike="noStrike">
              <a:solidFill>
                <a:srgbClr val="000000"/>
              </a:solidFill>
              <a:latin typeface="Arial"/>
              <a:ea typeface="Arial"/>
              <a:cs typeface="Arial"/>
              <a:sym typeface="Arial"/>
            </a:endParaRPr>
          </a:p>
        </p:txBody>
      </p:sp>
      <p:cxnSp>
        <p:nvCxnSpPr>
          <p:cNvPr id="184" name="Google Shape;184;p4"/>
          <p:cNvCxnSpPr>
            <a:stCxn id="179" idx="3"/>
            <a:endCxn id="183" idx="1"/>
          </p:cNvCxnSpPr>
          <p:nvPr/>
        </p:nvCxnSpPr>
        <p:spPr>
          <a:xfrm flipH="1" rot="10800000">
            <a:off x="6674855" y="2613842"/>
            <a:ext cx="1076100" cy="7800"/>
          </a:xfrm>
          <a:prstGeom prst="straightConnector1">
            <a:avLst/>
          </a:prstGeom>
          <a:noFill/>
          <a:ln cap="flat" cmpd="sng" w="9525">
            <a:solidFill>
              <a:schemeClr val="lt1"/>
            </a:solidFill>
            <a:prstDash val="solid"/>
            <a:round/>
            <a:headEnd len="sm" w="sm" type="none"/>
            <a:tailEnd len="med" w="med" type="triangle"/>
          </a:ln>
        </p:spPr>
      </p:cxnSp>
      <p:sp>
        <p:nvSpPr>
          <p:cNvPr id="185" name="Google Shape;185;p4"/>
          <p:cNvSpPr txBox="1"/>
          <p:nvPr/>
        </p:nvSpPr>
        <p:spPr>
          <a:xfrm>
            <a:off x="6741775" y="2211238"/>
            <a:ext cx="94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LTE/Wifi</a:t>
            </a:r>
            <a:endParaRPr b="1" i="0" sz="1400" u="none" cap="none" strike="noStrike">
              <a:solidFill>
                <a:schemeClr val="lt1"/>
              </a:solidFill>
              <a:latin typeface="Arial"/>
              <a:ea typeface="Arial"/>
              <a:cs typeface="Arial"/>
              <a:sym typeface="Arial"/>
            </a:endParaRPr>
          </a:p>
        </p:txBody>
      </p:sp>
      <p:sp>
        <p:nvSpPr>
          <p:cNvPr id="186" name="Google Shape;186;p4"/>
          <p:cNvSpPr txBox="1"/>
          <p:nvPr/>
        </p:nvSpPr>
        <p:spPr>
          <a:xfrm>
            <a:off x="7955274" y="3001650"/>
            <a:ext cx="1025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300" u="none" cap="none" strike="noStrike">
                <a:solidFill>
                  <a:schemeClr val="lt1"/>
                </a:solidFill>
                <a:latin typeface="Arial"/>
                <a:ea typeface="Arial"/>
                <a:cs typeface="Arial"/>
                <a:sym typeface="Arial"/>
              </a:rPr>
              <a:t>Visualiz</a:t>
            </a:r>
            <a:r>
              <a:rPr b="1" i="0" lang="en-US" sz="1300" u="none" cap="none" strike="noStrike">
                <a:solidFill>
                  <a:schemeClr val="lt1"/>
                </a:solidFill>
                <a:latin typeface="Arial"/>
                <a:ea typeface="Arial"/>
                <a:cs typeface="Arial"/>
                <a:sym typeface="Arial"/>
              </a:rPr>
              <a:t>e</a:t>
            </a:r>
            <a:endParaRPr b="1" i="0" sz="1300" u="none" cap="none" strike="noStrike">
              <a:solidFill>
                <a:schemeClr val="lt1"/>
              </a:solidFill>
              <a:latin typeface="Arial"/>
              <a:ea typeface="Arial"/>
              <a:cs typeface="Arial"/>
              <a:sym typeface="Arial"/>
            </a:endParaRPr>
          </a:p>
        </p:txBody>
      </p:sp>
      <p:sp>
        <p:nvSpPr>
          <p:cNvPr id="187" name="Google Shape;187;p4"/>
          <p:cNvSpPr txBox="1"/>
          <p:nvPr/>
        </p:nvSpPr>
        <p:spPr>
          <a:xfrm>
            <a:off x="4510000" y="1003050"/>
            <a:ext cx="3748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FF0000"/>
                </a:solidFill>
                <a:latin typeface="Calibri"/>
                <a:ea typeface="Calibri"/>
                <a:cs typeface="Calibri"/>
                <a:sym typeface="Calibri"/>
              </a:rPr>
              <a:t>Throughput</a:t>
            </a:r>
            <a:endParaRPr b="1" sz="3000">
              <a:solidFill>
                <a:srgbClr val="FF0000"/>
              </a:solidFill>
              <a:latin typeface="Calibri"/>
              <a:ea typeface="Calibri"/>
              <a:cs typeface="Calibri"/>
              <a:sym typeface="Calibri"/>
            </a:endParaRPr>
          </a:p>
        </p:txBody>
      </p:sp>
    </p:spTree>
  </p:cSld>
  <p:clrMapOvr>
    <a:masterClrMapping/>
  </p:clrMapOvr>
  <p:transition>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a5d3ad00a8_0_24"/>
          <p:cNvSpPr txBox="1"/>
          <p:nvPr/>
        </p:nvSpPr>
        <p:spPr>
          <a:xfrm>
            <a:off x="533400" y="79375"/>
            <a:ext cx="5936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1.</a:t>
            </a:r>
            <a:r>
              <a:rPr b="1" lang="en-US" sz="2000">
                <a:solidFill>
                  <a:srgbClr val="DBB76C"/>
                </a:solidFill>
              </a:rPr>
              <a:t>1</a:t>
            </a:r>
            <a:r>
              <a:rPr b="1" i="0" lang="en-US" sz="2000" u="none" cap="none" strike="noStrike">
                <a:solidFill>
                  <a:srgbClr val="DBB76C"/>
                </a:solidFill>
                <a:latin typeface="Arial"/>
                <a:ea typeface="Arial"/>
                <a:cs typeface="Arial"/>
                <a:sym typeface="Arial"/>
              </a:rPr>
              <a:t> </a:t>
            </a:r>
            <a:r>
              <a:rPr b="1" lang="en-US" sz="2000">
                <a:solidFill>
                  <a:srgbClr val="DBB76C"/>
                </a:solidFill>
              </a:rPr>
              <a:t>What has been changed since the Midterm</a:t>
            </a:r>
            <a:endParaRPr b="0" i="0" sz="1400" u="none" cap="none" strike="noStrike">
              <a:solidFill>
                <a:srgbClr val="000000"/>
              </a:solidFill>
              <a:latin typeface="Arial"/>
              <a:ea typeface="Arial"/>
              <a:cs typeface="Arial"/>
              <a:sym typeface="Arial"/>
            </a:endParaRPr>
          </a:p>
        </p:txBody>
      </p:sp>
      <p:sp>
        <p:nvSpPr>
          <p:cNvPr id="193" name="Google Shape;193;g1a5d3ad00a8_0_24"/>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194" name="Google Shape;194;g1a5d3ad00a8_0_24"/>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pic>
        <p:nvPicPr>
          <p:cNvPr id="195" name="Google Shape;195;g1a5d3ad00a8_0_24"/>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pic>
        <p:nvPicPr>
          <p:cNvPr id="196" name="Google Shape;196;g1a5d3ad00a8_0_24"/>
          <p:cNvPicPr preferRelativeResize="0"/>
          <p:nvPr/>
        </p:nvPicPr>
        <p:blipFill>
          <a:blip r:embed="rId4">
            <a:alphaModFix/>
          </a:blip>
          <a:stretch>
            <a:fillRect/>
          </a:stretch>
        </p:blipFill>
        <p:spPr>
          <a:xfrm>
            <a:off x="352551" y="657738"/>
            <a:ext cx="4150333" cy="3303283"/>
          </a:xfrm>
          <a:prstGeom prst="rect">
            <a:avLst/>
          </a:prstGeom>
          <a:noFill/>
          <a:ln>
            <a:noFill/>
          </a:ln>
        </p:spPr>
      </p:pic>
      <p:sp>
        <p:nvSpPr>
          <p:cNvPr id="197" name="Google Shape;197;g1a5d3ad00a8_0_24"/>
          <p:cNvSpPr txBox="1"/>
          <p:nvPr/>
        </p:nvSpPr>
        <p:spPr>
          <a:xfrm>
            <a:off x="-83962" y="4061684"/>
            <a:ext cx="5224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chemeClr val="lt1"/>
                </a:solidFill>
                <a:latin typeface="Calibri"/>
                <a:ea typeface="Calibri"/>
                <a:cs typeface="Calibri"/>
                <a:sym typeface="Calibri"/>
              </a:rPr>
              <a:t>3 seconds of Audio * 16000 sampling rate</a:t>
            </a:r>
            <a:endParaRPr sz="2200">
              <a:solidFill>
                <a:schemeClr val="lt1"/>
              </a:solidFill>
              <a:latin typeface="Calibri"/>
              <a:ea typeface="Calibri"/>
              <a:cs typeface="Calibri"/>
              <a:sym typeface="Calibri"/>
            </a:endParaRPr>
          </a:p>
          <a:p>
            <a:pPr indent="0" lvl="0" marL="0" rtl="0" algn="ctr">
              <a:spcBef>
                <a:spcPts val="0"/>
              </a:spcBef>
              <a:spcAft>
                <a:spcPts val="0"/>
              </a:spcAft>
              <a:buNone/>
            </a:pPr>
            <a:r>
              <a:rPr lang="en-US" sz="2200">
                <a:solidFill>
                  <a:schemeClr val="lt1"/>
                </a:solidFill>
                <a:latin typeface="Calibri"/>
                <a:ea typeface="Calibri"/>
                <a:cs typeface="Calibri"/>
                <a:sym typeface="Calibri"/>
              </a:rPr>
              <a:t>= 48000 audio signals</a:t>
            </a:r>
            <a:endParaRPr sz="2200">
              <a:solidFill>
                <a:schemeClr val="lt1"/>
              </a:solidFill>
              <a:latin typeface="Calibri"/>
              <a:ea typeface="Calibri"/>
              <a:cs typeface="Calibri"/>
              <a:sym typeface="Calibri"/>
            </a:endParaRPr>
          </a:p>
        </p:txBody>
      </p:sp>
      <p:cxnSp>
        <p:nvCxnSpPr>
          <p:cNvPr id="198" name="Google Shape;198;g1a5d3ad00a8_0_24"/>
          <p:cNvCxnSpPr/>
          <p:nvPr/>
        </p:nvCxnSpPr>
        <p:spPr>
          <a:xfrm>
            <a:off x="5022605" y="2300384"/>
            <a:ext cx="1177200" cy="18000"/>
          </a:xfrm>
          <a:prstGeom prst="straightConnector1">
            <a:avLst/>
          </a:prstGeom>
          <a:noFill/>
          <a:ln cap="flat" cmpd="sng" w="38100">
            <a:solidFill>
              <a:schemeClr val="lt1"/>
            </a:solidFill>
            <a:prstDash val="solid"/>
            <a:round/>
            <a:headEnd len="med" w="med" type="none"/>
            <a:tailEnd len="med" w="med" type="triangle"/>
          </a:ln>
        </p:spPr>
      </p:cxnSp>
      <p:sp>
        <p:nvSpPr>
          <p:cNvPr id="199" name="Google Shape;199;g1a5d3ad00a8_0_24"/>
          <p:cNvSpPr/>
          <p:nvPr/>
        </p:nvSpPr>
        <p:spPr>
          <a:xfrm>
            <a:off x="6469800" y="1257225"/>
            <a:ext cx="16743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LoRaWAN Frame</a:t>
            </a:r>
            <a:endParaRPr b="1"/>
          </a:p>
        </p:txBody>
      </p:sp>
      <p:cxnSp>
        <p:nvCxnSpPr>
          <p:cNvPr id="200" name="Google Shape;200;g1a5d3ad00a8_0_24"/>
          <p:cNvCxnSpPr/>
          <p:nvPr/>
        </p:nvCxnSpPr>
        <p:spPr>
          <a:xfrm flipH="1">
            <a:off x="6719525" y="1664050"/>
            <a:ext cx="459000" cy="683100"/>
          </a:xfrm>
          <a:prstGeom prst="straightConnector1">
            <a:avLst/>
          </a:prstGeom>
          <a:noFill/>
          <a:ln cap="flat" cmpd="sng" w="38100">
            <a:solidFill>
              <a:schemeClr val="lt1"/>
            </a:solidFill>
            <a:prstDash val="solid"/>
            <a:round/>
            <a:headEnd len="med" w="med" type="none"/>
            <a:tailEnd len="med" w="med" type="none"/>
          </a:ln>
        </p:spPr>
      </p:cxnSp>
      <p:cxnSp>
        <p:nvCxnSpPr>
          <p:cNvPr id="201" name="Google Shape;201;g1a5d3ad00a8_0_24"/>
          <p:cNvCxnSpPr/>
          <p:nvPr/>
        </p:nvCxnSpPr>
        <p:spPr>
          <a:xfrm>
            <a:off x="8078225" y="1663950"/>
            <a:ext cx="322800" cy="685800"/>
          </a:xfrm>
          <a:prstGeom prst="straightConnector1">
            <a:avLst/>
          </a:prstGeom>
          <a:noFill/>
          <a:ln cap="flat" cmpd="sng" w="38100">
            <a:solidFill>
              <a:schemeClr val="lt1"/>
            </a:solidFill>
            <a:prstDash val="solid"/>
            <a:round/>
            <a:headEnd len="med" w="med" type="none"/>
            <a:tailEnd len="med" w="med" type="none"/>
          </a:ln>
        </p:spPr>
      </p:cxnSp>
      <p:sp>
        <p:nvSpPr>
          <p:cNvPr id="202" name="Google Shape;202;g1a5d3ad00a8_0_24"/>
          <p:cNvSpPr/>
          <p:nvPr/>
        </p:nvSpPr>
        <p:spPr>
          <a:xfrm>
            <a:off x="6719525" y="2341800"/>
            <a:ext cx="16743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Frame Payload</a:t>
            </a:r>
            <a:endParaRPr b="1"/>
          </a:p>
        </p:txBody>
      </p:sp>
      <p:sp>
        <p:nvSpPr>
          <p:cNvPr id="203" name="Google Shape;203;g1a5d3ad00a8_0_24"/>
          <p:cNvSpPr txBox="1"/>
          <p:nvPr/>
        </p:nvSpPr>
        <p:spPr>
          <a:xfrm>
            <a:off x="6020925" y="2401500"/>
            <a:ext cx="79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lt1"/>
                </a:solidFill>
                <a:latin typeface="Calibri"/>
                <a:ea typeface="Calibri"/>
                <a:cs typeface="Calibri"/>
                <a:sym typeface="Calibri"/>
              </a:rPr>
              <a:t>243</a:t>
            </a:r>
            <a:endParaRPr b="1" sz="1600">
              <a:solidFill>
                <a:schemeClr val="lt1"/>
              </a:solidFill>
              <a:latin typeface="Calibri"/>
              <a:ea typeface="Calibri"/>
              <a:cs typeface="Calibri"/>
              <a:sym typeface="Calibri"/>
            </a:endParaRPr>
          </a:p>
        </p:txBody>
      </p:sp>
      <p:cxnSp>
        <p:nvCxnSpPr>
          <p:cNvPr id="204" name="Google Shape;204;g1a5d3ad00a8_0_24"/>
          <p:cNvCxnSpPr/>
          <p:nvPr/>
        </p:nvCxnSpPr>
        <p:spPr>
          <a:xfrm flipH="1">
            <a:off x="6273775" y="2801800"/>
            <a:ext cx="459000" cy="683100"/>
          </a:xfrm>
          <a:prstGeom prst="straightConnector1">
            <a:avLst/>
          </a:prstGeom>
          <a:noFill/>
          <a:ln cap="flat" cmpd="sng" w="38100">
            <a:solidFill>
              <a:schemeClr val="lt1"/>
            </a:solidFill>
            <a:prstDash val="solid"/>
            <a:round/>
            <a:headEnd len="med" w="med" type="none"/>
            <a:tailEnd len="med" w="med" type="none"/>
          </a:ln>
        </p:spPr>
      </p:cxnSp>
      <p:cxnSp>
        <p:nvCxnSpPr>
          <p:cNvPr id="205" name="Google Shape;205;g1a5d3ad00a8_0_24"/>
          <p:cNvCxnSpPr/>
          <p:nvPr/>
        </p:nvCxnSpPr>
        <p:spPr>
          <a:xfrm>
            <a:off x="8388238" y="2800450"/>
            <a:ext cx="322800" cy="685800"/>
          </a:xfrm>
          <a:prstGeom prst="straightConnector1">
            <a:avLst/>
          </a:prstGeom>
          <a:noFill/>
          <a:ln cap="flat" cmpd="sng" w="38100">
            <a:solidFill>
              <a:schemeClr val="lt1"/>
            </a:solidFill>
            <a:prstDash val="solid"/>
            <a:round/>
            <a:headEnd len="med" w="med" type="none"/>
            <a:tailEnd len="med" w="med" type="none"/>
          </a:ln>
        </p:spPr>
      </p:cxnSp>
      <p:sp>
        <p:nvSpPr>
          <p:cNvPr id="206" name="Google Shape;206;g1a5d3ad00a8_0_24"/>
          <p:cNvSpPr/>
          <p:nvPr/>
        </p:nvSpPr>
        <p:spPr>
          <a:xfrm>
            <a:off x="6273775" y="3479550"/>
            <a:ext cx="5439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Sig</a:t>
            </a:r>
            <a:endParaRPr b="1" sz="1500"/>
          </a:p>
        </p:txBody>
      </p:sp>
      <p:sp>
        <p:nvSpPr>
          <p:cNvPr id="207" name="Google Shape;207;g1a5d3ad00a8_0_24"/>
          <p:cNvSpPr txBox="1"/>
          <p:nvPr/>
        </p:nvSpPr>
        <p:spPr>
          <a:xfrm>
            <a:off x="7158275" y="3521050"/>
            <a:ext cx="796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lt1"/>
                </a:solidFill>
                <a:latin typeface="Calibri"/>
                <a:ea typeface="Calibri"/>
                <a:cs typeface="Calibri"/>
                <a:sym typeface="Calibri"/>
              </a:rPr>
              <a:t>…121…</a:t>
            </a:r>
            <a:endParaRPr b="1" sz="1600">
              <a:solidFill>
                <a:schemeClr val="lt1"/>
              </a:solidFill>
              <a:latin typeface="Calibri"/>
              <a:ea typeface="Calibri"/>
              <a:cs typeface="Calibri"/>
              <a:sym typeface="Calibri"/>
            </a:endParaRPr>
          </a:p>
        </p:txBody>
      </p:sp>
      <p:sp>
        <p:nvSpPr>
          <p:cNvPr id="208" name="Google Shape;208;g1a5d3ad00a8_0_24"/>
          <p:cNvSpPr/>
          <p:nvPr/>
        </p:nvSpPr>
        <p:spPr>
          <a:xfrm>
            <a:off x="8167150" y="3491188"/>
            <a:ext cx="543900" cy="45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Sig</a:t>
            </a:r>
            <a:endParaRPr b="1" sz="1500"/>
          </a:p>
        </p:txBody>
      </p:sp>
      <p:sp>
        <p:nvSpPr>
          <p:cNvPr id="209" name="Google Shape;209;g1a5d3ad00a8_0_24"/>
          <p:cNvSpPr txBox="1"/>
          <p:nvPr/>
        </p:nvSpPr>
        <p:spPr>
          <a:xfrm>
            <a:off x="6079719" y="4139175"/>
            <a:ext cx="2855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chemeClr val="lt1"/>
                </a:solidFill>
                <a:latin typeface="Calibri"/>
                <a:ea typeface="Calibri"/>
                <a:cs typeface="Calibri"/>
                <a:sym typeface="Calibri"/>
              </a:rPr>
              <a:t>48000 / 121 = 400</a:t>
            </a:r>
            <a:endParaRPr sz="22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a66fc847ff_0_17"/>
          <p:cNvSpPr txBox="1"/>
          <p:nvPr/>
        </p:nvSpPr>
        <p:spPr>
          <a:xfrm>
            <a:off x="533400" y="79375"/>
            <a:ext cx="5936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1.</a:t>
            </a:r>
            <a:r>
              <a:rPr b="1" lang="en-US" sz="2000">
                <a:solidFill>
                  <a:srgbClr val="DBB76C"/>
                </a:solidFill>
              </a:rPr>
              <a:t>1</a:t>
            </a:r>
            <a:r>
              <a:rPr b="1" i="0" lang="en-US" sz="2000" u="none" cap="none" strike="noStrike">
                <a:solidFill>
                  <a:srgbClr val="DBB76C"/>
                </a:solidFill>
                <a:latin typeface="Arial"/>
                <a:ea typeface="Arial"/>
                <a:cs typeface="Arial"/>
                <a:sym typeface="Arial"/>
              </a:rPr>
              <a:t> </a:t>
            </a:r>
            <a:r>
              <a:rPr b="1" lang="en-US" sz="2000">
                <a:solidFill>
                  <a:srgbClr val="DBB76C"/>
                </a:solidFill>
              </a:rPr>
              <a:t>What has been changed since the Midterm</a:t>
            </a:r>
            <a:endParaRPr b="0" i="0" sz="1400" u="none" cap="none" strike="noStrike">
              <a:solidFill>
                <a:srgbClr val="000000"/>
              </a:solidFill>
              <a:latin typeface="Arial"/>
              <a:ea typeface="Arial"/>
              <a:cs typeface="Arial"/>
              <a:sym typeface="Arial"/>
            </a:endParaRPr>
          </a:p>
        </p:txBody>
      </p:sp>
      <p:sp>
        <p:nvSpPr>
          <p:cNvPr id="215" name="Google Shape;215;g1a66fc847ff_0_17"/>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216" name="Google Shape;216;g1a66fc847ff_0_17"/>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pic>
        <p:nvPicPr>
          <p:cNvPr id="217" name="Google Shape;217;g1a66fc847ff_0_17"/>
          <p:cNvPicPr preferRelativeResize="0"/>
          <p:nvPr/>
        </p:nvPicPr>
        <p:blipFill>
          <a:blip r:embed="rId4">
            <a:alphaModFix/>
          </a:blip>
          <a:stretch>
            <a:fillRect/>
          </a:stretch>
        </p:blipFill>
        <p:spPr>
          <a:xfrm>
            <a:off x="533400" y="482250"/>
            <a:ext cx="7976351" cy="4179000"/>
          </a:xfrm>
          <a:prstGeom prst="rect">
            <a:avLst/>
          </a:prstGeom>
          <a:noFill/>
          <a:ln>
            <a:noFill/>
          </a:ln>
        </p:spPr>
      </p:pic>
      <p:sp>
        <p:nvSpPr>
          <p:cNvPr id="218" name="Google Shape;218;g1a66fc847ff_0_17"/>
          <p:cNvSpPr txBox="1"/>
          <p:nvPr/>
        </p:nvSpPr>
        <p:spPr>
          <a:xfrm>
            <a:off x="6283125" y="2934550"/>
            <a:ext cx="21279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Transmission starts:</a:t>
            </a:r>
            <a:endParaRPr b="1" sz="1600">
              <a:latin typeface="Calibri"/>
              <a:ea typeface="Calibri"/>
              <a:cs typeface="Calibri"/>
              <a:sym typeface="Calibri"/>
            </a:endParaRPr>
          </a:p>
          <a:p>
            <a:pPr indent="0" lvl="0" marL="0" rtl="0" algn="ctr">
              <a:spcBef>
                <a:spcPts val="0"/>
              </a:spcBef>
              <a:spcAft>
                <a:spcPts val="0"/>
              </a:spcAft>
              <a:buNone/>
            </a:pPr>
            <a:r>
              <a:rPr b="1" lang="en-US" sz="1600">
                <a:latin typeface="Calibri"/>
                <a:ea typeface="Calibri"/>
                <a:cs typeface="Calibri"/>
                <a:sym typeface="Calibri"/>
              </a:rPr>
              <a:t>17:48:02</a:t>
            </a:r>
            <a:endParaRPr b="1" sz="1600">
              <a:latin typeface="Calibri"/>
              <a:ea typeface="Calibri"/>
              <a:cs typeface="Calibri"/>
              <a:sym typeface="Calibri"/>
            </a:endParaRPr>
          </a:p>
          <a:p>
            <a:pPr indent="0" lvl="0" marL="0" rtl="0" algn="ctr">
              <a:spcBef>
                <a:spcPts val="0"/>
              </a:spcBef>
              <a:spcAft>
                <a:spcPts val="0"/>
              </a:spcAft>
              <a:buNone/>
            </a:pPr>
            <a:r>
              <a:rPr b="1" lang="en-US" sz="1600">
                <a:latin typeface="Calibri"/>
                <a:ea typeface="Calibri"/>
                <a:cs typeface="Calibri"/>
                <a:sym typeface="Calibri"/>
              </a:rPr>
              <a:t>Transmission ends:</a:t>
            </a:r>
            <a:endParaRPr b="1" sz="1600">
              <a:latin typeface="Calibri"/>
              <a:ea typeface="Calibri"/>
              <a:cs typeface="Calibri"/>
              <a:sym typeface="Calibri"/>
            </a:endParaRPr>
          </a:p>
          <a:p>
            <a:pPr indent="0" lvl="0" marL="0" rtl="0" algn="ctr">
              <a:spcBef>
                <a:spcPts val="0"/>
              </a:spcBef>
              <a:spcAft>
                <a:spcPts val="0"/>
              </a:spcAft>
              <a:buNone/>
            </a:pPr>
            <a:r>
              <a:rPr b="1" lang="en-US" sz="1600">
                <a:latin typeface="Calibri"/>
                <a:ea typeface="Calibri"/>
                <a:cs typeface="Calibri"/>
                <a:sym typeface="Calibri"/>
              </a:rPr>
              <a:t>18:36:02</a:t>
            </a:r>
            <a:endParaRPr b="1" sz="1600">
              <a:latin typeface="Calibri"/>
              <a:ea typeface="Calibri"/>
              <a:cs typeface="Calibri"/>
              <a:sym typeface="Calibri"/>
            </a:endParaRPr>
          </a:p>
        </p:txBody>
      </p:sp>
      <p:sp>
        <p:nvSpPr>
          <p:cNvPr id="219" name="Google Shape;219;g1a66fc847ff_0_17"/>
          <p:cNvSpPr/>
          <p:nvPr/>
        </p:nvSpPr>
        <p:spPr>
          <a:xfrm>
            <a:off x="743075" y="846125"/>
            <a:ext cx="1188600" cy="18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a66fc847ff_0_17"/>
          <p:cNvSpPr/>
          <p:nvPr/>
        </p:nvSpPr>
        <p:spPr>
          <a:xfrm>
            <a:off x="743075" y="1650650"/>
            <a:ext cx="1188600" cy="18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a66fc847ff_0_17"/>
          <p:cNvSpPr/>
          <p:nvPr/>
        </p:nvSpPr>
        <p:spPr>
          <a:xfrm>
            <a:off x="6421000" y="2990125"/>
            <a:ext cx="1817700" cy="103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a66fc847ff_0_17"/>
          <p:cNvSpPr txBox="1"/>
          <p:nvPr/>
        </p:nvSpPr>
        <p:spPr>
          <a:xfrm>
            <a:off x="6421000" y="3887350"/>
            <a:ext cx="14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FF0000"/>
                </a:solidFill>
                <a:latin typeface="Calibri"/>
                <a:ea typeface="Calibri"/>
                <a:cs typeface="Calibri"/>
                <a:sym typeface="Calibri"/>
              </a:rPr>
              <a:t>=48min</a:t>
            </a:r>
            <a:endParaRPr b="1" sz="2800">
              <a:solidFill>
                <a:srgbClr val="FF0000"/>
              </a:solidFill>
              <a:latin typeface="Calibri"/>
              <a:ea typeface="Calibri"/>
              <a:cs typeface="Calibri"/>
              <a:sym typeface="Calibri"/>
            </a:endParaRPr>
          </a:p>
        </p:txBody>
      </p:sp>
      <p:sp>
        <p:nvSpPr>
          <p:cNvPr id="223" name="Google Shape;223;g1a66fc847ff_0_17"/>
          <p:cNvSpPr txBox="1"/>
          <p:nvPr/>
        </p:nvSpPr>
        <p:spPr>
          <a:xfrm>
            <a:off x="3174650" y="1271125"/>
            <a:ext cx="14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FF0000"/>
                </a:solidFill>
                <a:latin typeface="Calibri"/>
                <a:ea typeface="Calibri"/>
                <a:cs typeface="Calibri"/>
                <a:sym typeface="Calibri"/>
              </a:rPr>
              <a:t>2600bps</a:t>
            </a:r>
            <a:endParaRPr b="1" sz="2800">
              <a:solidFill>
                <a:srgbClr val="FF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a66fc847ff_0_42"/>
          <p:cNvSpPr txBox="1"/>
          <p:nvPr/>
        </p:nvSpPr>
        <p:spPr>
          <a:xfrm>
            <a:off x="533400" y="79375"/>
            <a:ext cx="5936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1.</a:t>
            </a:r>
            <a:r>
              <a:rPr b="1" lang="en-US" sz="2000">
                <a:solidFill>
                  <a:srgbClr val="DBB76C"/>
                </a:solidFill>
              </a:rPr>
              <a:t>1</a:t>
            </a:r>
            <a:r>
              <a:rPr b="1" i="0" lang="en-US" sz="2000" u="none" cap="none" strike="noStrike">
                <a:solidFill>
                  <a:srgbClr val="DBB76C"/>
                </a:solidFill>
                <a:latin typeface="Arial"/>
                <a:ea typeface="Arial"/>
                <a:cs typeface="Arial"/>
                <a:sym typeface="Arial"/>
              </a:rPr>
              <a:t> </a:t>
            </a:r>
            <a:r>
              <a:rPr b="1" lang="en-US" sz="2000">
                <a:solidFill>
                  <a:srgbClr val="DBB76C"/>
                </a:solidFill>
              </a:rPr>
              <a:t>What has been changed since the Midterm</a:t>
            </a:r>
            <a:endParaRPr b="0" i="0" sz="1400" u="none" cap="none" strike="noStrike">
              <a:solidFill>
                <a:srgbClr val="000000"/>
              </a:solidFill>
              <a:latin typeface="Arial"/>
              <a:ea typeface="Arial"/>
              <a:cs typeface="Arial"/>
              <a:sym typeface="Arial"/>
            </a:endParaRPr>
          </a:p>
        </p:txBody>
      </p:sp>
      <p:sp>
        <p:nvSpPr>
          <p:cNvPr id="229" name="Google Shape;229;g1a66fc847ff_0_42"/>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230" name="Google Shape;230;g1a66fc847ff_0_42"/>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pic>
        <p:nvPicPr>
          <p:cNvPr id="231" name="Google Shape;231;g1a66fc847ff_0_42"/>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pic>
        <p:nvPicPr>
          <p:cNvPr id="232" name="Google Shape;232;g1a66fc847ff_0_42"/>
          <p:cNvPicPr preferRelativeResize="0"/>
          <p:nvPr/>
        </p:nvPicPr>
        <p:blipFill>
          <a:blip r:embed="rId4">
            <a:alphaModFix/>
          </a:blip>
          <a:stretch>
            <a:fillRect/>
          </a:stretch>
        </p:blipFill>
        <p:spPr>
          <a:xfrm>
            <a:off x="152400" y="1063425"/>
            <a:ext cx="8839201" cy="2322163"/>
          </a:xfrm>
          <a:prstGeom prst="rect">
            <a:avLst/>
          </a:prstGeom>
          <a:noFill/>
          <a:ln>
            <a:noFill/>
          </a:ln>
        </p:spPr>
      </p:pic>
      <p:sp>
        <p:nvSpPr>
          <p:cNvPr id="233" name="Google Shape;233;g1a66fc847ff_0_42"/>
          <p:cNvSpPr/>
          <p:nvPr/>
        </p:nvSpPr>
        <p:spPr>
          <a:xfrm>
            <a:off x="2047325" y="1443125"/>
            <a:ext cx="1411800" cy="187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a66fc847ff_0_42"/>
          <p:cNvSpPr/>
          <p:nvPr/>
        </p:nvSpPr>
        <p:spPr>
          <a:xfrm>
            <a:off x="4136100" y="1443125"/>
            <a:ext cx="1411800" cy="187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a66fc847ff_0_42"/>
          <p:cNvSpPr/>
          <p:nvPr/>
        </p:nvSpPr>
        <p:spPr>
          <a:xfrm>
            <a:off x="6043325" y="1394925"/>
            <a:ext cx="1411800" cy="187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g1a66fc847ff_0_42"/>
          <p:cNvCxnSpPr>
            <a:stCxn id="233" idx="2"/>
          </p:cNvCxnSpPr>
          <p:nvPr/>
        </p:nvCxnSpPr>
        <p:spPr>
          <a:xfrm flipH="1">
            <a:off x="2733125" y="3319025"/>
            <a:ext cx="20100" cy="625200"/>
          </a:xfrm>
          <a:prstGeom prst="straightConnector1">
            <a:avLst/>
          </a:prstGeom>
          <a:noFill/>
          <a:ln cap="flat" cmpd="sng" w="28575">
            <a:solidFill>
              <a:srgbClr val="FF0000"/>
            </a:solidFill>
            <a:prstDash val="solid"/>
            <a:round/>
            <a:headEnd len="med" w="med" type="none"/>
            <a:tailEnd len="med" w="med" type="triangle"/>
          </a:ln>
        </p:spPr>
      </p:cxnSp>
      <p:cxnSp>
        <p:nvCxnSpPr>
          <p:cNvPr id="237" name="Google Shape;237;g1a66fc847ff_0_42"/>
          <p:cNvCxnSpPr/>
          <p:nvPr/>
        </p:nvCxnSpPr>
        <p:spPr>
          <a:xfrm flipH="1">
            <a:off x="4902600" y="3319025"/>
            <a:ext cx="20100" cy="625200"/>
          </a:xfrm>
          <a:prstGeom prst="straightConnector1">
            <a:avLst/>
          </a:prstGeom>
          <a:noFill/>
          <a:ln cap="flat" cmpd="sng" w="28575">
            <a:solidFill>
              <a:srgbClr val="FF0000"/>
            </a:solidFill>
            <a:prstDash val="solid"/>
            <a:round/>
            <a:headEnd len="med" w="med" type="none"/>
            <a:tailEnd len="med" w="med" type="triangle"/>
          </a:ln>
        </p:spPr>
      </p:cxnSp>
      <p:cxnSp>
        <p:nvCxnSpPr>
          <p:cNvPr id="238" name="Google Shape;238;g1a66fc847ff_0_42"/>
          <p:cNvCxnSpPr/>
          <p:nvPr/>
        </p:nvCxnSpPr>
        <p:spPr>
          <a:xfrm flipH="1">
            <a:off x="6739175" y="3270825"/>
            <a:ext cx="20100" cy="625200"/>
          </a:xfrm>
          <a:prstGeom prst="straightConnector1">
            <a:avLst/>
          </a:prstGeom>
          <a:noFill/>
          <a:ln cap="flat" cmpd="sng" w="28575">
            <a:solidFill>
              <a:srgbClr val="FF0000"/>
            </a:solidFill>
            <a:prstDash val="solid"/>
            <a:round/>
            <a:headEnd len="med" w="med" type="none"/>
            <a:tailEnd len="med" w="med" type="triangle"/>
          </a:ln>
        </p:spPr>
      </p:cxnSp>
      <p:sp>
        <p:nvSpPr>
          <p:cNvPr id="239" name="Google Shape;239;g1a66fc847ff_0_42"/>
          <p:cNvSpPr txBox="1"/>
          <p:nvPr/>
        </p:nvSpPr>
        <p:spPr>
          <a:xfrm>
            <a:off x="2551575" y="4024975"/>
            <a:ext cx="6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FF0000"/>
                </a:solidFill>
                <a:latin typeface="Calibri"/>
                <a:ea typeface="Calibri"/>
                <a:cs typeface="Calibri"/>
                <a:sym typeface="Calibri"/>
              </a:rPr>
              <a:t>7</a:t>
            </a:r>
            <a:endParaRPr b="1" sz="2800">
              <a:solidFill>
                <a:srgbClr val="FF0000"/>
              </a:solidFill>
              <a:latin typeface="Calibri"/>
              <a:ea typeface="Calibri"/>
              <a:cs typeface="Calibri"/>
              <a:sym typeface="Calibri"/>
            </a:endParaRPr>
          </a:p>
        </p:txBody>
      </p:sp>
      <p:sp>
        <p:nvSpPr>
          <p:cNvPr id="240" name="Google Shape;240;g1a66fc847ff_0_42"/>
          <p:cNvSpPr txBox="1"/>
          <p:nvPr/>
        </p:nvSpPr>
        <p:spPr>
          <a:xfrm>
            <a:off x="4347800" y="4024975"/>
            <a:ext cx="12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FF0000"/>
                </a:solidFill>
                <a:latin typeface="Calibri"/>
                <a:ea typeface="Calibri"/>
                <a:cs typeface="Calibri"/>
                <a:sym typeface="Calibri"/>
              </a:rPr>
              <a:t>125kHz</a:t>
            </a:r>
            <a:endParaRPr b="1" sz="2800">
              <a:solidFill>
                <a:srgbClr val="FF0000"/>
              </a:solidFill>
              <a:latin typeface="Calibri"/>
              <a:ea typeface="Calibri"/>
              <a:cs typeface="Calibri"/>
              <a:sym typeface="Calibri"/>
            </a:endParaRPr>
          </a:p>
        </p:txBody>
      </p:sp>
      <p:sp>
        <p:nvSpPr>
          <p:cNvPr id="241" name="Google Shape;241;g1a66fc847ff_0_42"/>
          <p:cNvSpPr txBox="1"/>
          <p:nvPr/>
        </p:nvSpPr>
        <p:spPr>
          <a:xfrm>
            <a:off x="6400075" y="3944225"/>
            <a:ext cx="81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FF0000"/>
                </a:solidFill>
                <a:latin typeface="Calibri"/>
                <a:ea typeface="Calibri"/>
                <a:cs typeface="Calibri"/>
                <a:sym typeface="Calibri"/>
              </a:rPr>
              <a:t>4/5</a:t>
            </a:r>
            <a:endParaRPr b="1" sz="2800">
              <a:solidFill>
                <a:srgbClr val="FF0000"/>
              </a:solidFill>
              <a:latin typeface="Calibri"/>
              <a:ea typeface="Calibri"/>
              <a:cs typeface="Calibri"/>
              <a:sym typeface="Calibri"/>
            </a:endParaRPr>
          </a:p>
        </p:txBody>
      </p:sp>
      <p:sp>
        <p:nvSpPr>
          <p:cNvPr id="242" name="Google Shape;242;g1a66fc847ff_0_42"/>
          <p:cNvSpPr txBox="1"/>
          <p:nvPr/>
        </p:nvSpPr>
        <p:spPr>
          <a:xfrm>
            <a:off x="0" y="594500"/>
            <a:ext cx="899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lt1"/>
                </a:solidFill>
                <a:latin typeface="Calibri"/>
                <a:ea typeface="Calibri"/>
                <a:cs typeface="Calibri"/>
                <a:sym typeface="Calibri"/>
              </a:rPr>
              <a:t>[1] Hindawi., "Performance Evaluation of LoRaWAN Communication Scalaility in Large-Scale Wireless Sensor Networks”, in </a:t>
            </a:r>
            <a:r>
              <a:rPr i="1" lang="en-US" sz="1100">
                <a:solidFill>
                  <a:schemeClr val="lt1"/>
                </a:solidFill>
                <a:latin typeface="Calibri"/>
                <a:ea typeface="Calibri"/>
                <a:cs typeface="Calibri"/>
                <a:sym typeface="Calibri"/>
              </a:rPr>
              <a:t>WCMC</a:t>
            </a:r>
            <a:r>
              <a:rPr lang="en-US" sz="1100">
                <a:solidFill>
                  <a:schemeClr val="lt1"/>
                </a:solidFill>
                <a:latin typeface="Calibri"/>
                <a:ea typeface="Calibri"/>
                <a:cs typeface="Calibri"/>
                <a:sym typeface="Calibri"/>
              </a:rPr>
              <a:t>, vol. 2018, June. 2018, Art no. 6730719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a66fc847ff_0_85"/>
          <p:cNvSpPr txBox="1"/>
          <p:nvPr/>
        </p:nvSpPr>
        <p:spPr>
          <a:xfrm>
            <a:off x="533400" y="79375"/>
            <a:ext cx="5936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BB76C"/>
              </a:buClr>
              <a:buSzPts val="2000"/>
              <a:buFont typeface="Arial"/>
              <a:buNone/>
            </a:pPr>
            <a:r>
              <a:rPr b="1" i="0" lang="en-US" sz="2000" u="none" cap="none" strike="noStrike">
                <a:solidFill>
                  <a:srgbClr val="DBB76C"/>
                </a:solidFill>
                <a:latin typeface="Arial"/>
                <a:ea typeface="Arial"/>
                <a:cs typeface="Arial"/>
                <a:sym typeface="Arial"/>
              </a:rPr>
              <a:t>1.</a:t>
            </a:r>
            <a:r>
              <a:rPr b="1" lang="en-US" sz="2000">
                <a:solidFill>
                  <a:srgbClr val="DBB76C"/>
                </a:solidFill>
              </a:rPr>
              <a:t>1</a:t>
            </a:r>
            <a:r>
              <a:rPr b="1" i="0" lang="en-US" sz="2000" u="none" cap="none" strike="noStrike">
                <a:solidFill>
                  <a:srgbClr val="DBB76C"/>
                </a:solidFill>
                <a:latin typeface="Arial"/>
                <a:ea typeface="Arial"/>
                <a:cs typeface="Arial"/>
                <a:sym typeface="Arial"/>
              </a:rPr>
              <a:t> </a:t>
            </a:r>
            <a:r>
              <a:rPr b="1" lang="en-US" sz="2000">
                <a:solidFill>
                  <a:srgbClr val="DBB76C"/>
                </a:solidFill>
              </a:rPr>
              <a:t>What has been changed since the Midterm</a:t>
            </a:r>
            <a:endParaRPr b="0" i="0" sz="1400" u="none" cap="none" strike="noStrike">
              <a:solidFill>
                <a:srgbClr val="000000"/>
              </a:solidFill>
              <a:latin typeface="Arial"/>
              <a:ea typeface="Arial"/>
              <a:cs typeface="Arial"/>
              <a:sym typeface="Arial"/>
            </a:endParaRPr>
          </a:p>
        </p:txBody>
      </p:sp>
      <p:sp>
        <p:nvSpPr>
          <p:cNvPr id="248" name="Google Shape;248;g1a66fc847ff_0_85"/>
          <p:cNvSpPr txBox="1"/>
          <p:nvPr/>
        </p:nvSpPr>
        <p:spPr>
          <a:xfrm>
            <a:off x="0" y="0"/>
            <a:ext cx="428700" cy="557100"/>
          </a:xfrm>
          <a:prstGeom prst="rect">
            <a:avLst/>
          </a:prstGeom>
          <a:solidFill>
            <a:srgbClr val="DBB7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p:txBody>
      </p:sp>
      <p:pic>
        <p:nvPicPr>
          <p:cNvPr id="249" name="Google Shape;249;g1a66fc847ff_0_85"/>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pic>
        <p:nvPicPr>
          <p:cNvPr id="250" name="Google Shape;250;g1a66fc847ff_0_85"/>
          <p:cNvPicPr preferRelativeResize="0"/>
          <p:nvPr/>
        </p:nvPicPr>
        <p:blipFill rotWithShape="1">
          <a:blip r:embed="rId3">
            <a:alphaModFix/>
          </a:blip>
          <a:srcRect b="0" l="0" r="0" t="0"/>
          <a:stretch/>
        </p:blipFill>
        <p:spPr>
          <a:xfrm>
            <a:off x="7955275" y="4640583"/>
            <a:ext cx="1188720" cy="502920"/>
          </a:xfrm>
          <a:prstGeom prst="rect">
            <a:avLst/>
          </a:prstGeom>
          <a:noFill/>
          <a:ln>
            <a:noFill/>
          </a:ln>
        </p:spPr>
      </p:pic>
      <p:sp>
        <p:nvSpPr>
          <p:cNvPr id="251" name="Google Shape;251;g1a66fc847ff_0_85"/>
          <p:cNvSpPr/>
          <p:nvPr/>
        </p:nvSpPr>
        <p:spPr>
          <a:xfrm>
            <a:off x="292018" y="1137515"/>
            <a:ext cx="1081800" cy="475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Acoustic</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Sensor</a:t>
            </a:r>
            <a:endParaRPr b="1" i="0" sz="1400" u="none" cap="none" strike="noStrike">
              <a:solidFill>
                <a:srgbClr val="000000"/>
              </a:solidFill>
              <a:latin typeface="Arial"/>
              <a:ea typeface="Arial"/>
              <a:cs typeface="Arial"/>
              <a:sym typeface="Arial"/>
            </a:endParaRPr>
          </a:p>
        </p:txBody>
      </p:sp>
      <p:sp>
        <p:nvSpPr>
          <p:cNvPr id="252" name="Google Shape;252;g1a66fc847ff_0_85"/>
          <p:cNvSpPr/>
          <p:nvPr/>
        </p:nvSpPr>
        <p:spPr>
          <a:xfrm>
            <a:off x="899441" y="1503476"/>
            <a:ext cx="1389000" cy="4089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NodeMCU</a:t>
            </a:r>
            <a:endParaRPr b="1" i="0" sz="1300" u="none" cap="none" strike="noStrike">
              <a:solidFill>
                <a:srgbClr val="000000"/>
              </a:solidFill>
              <a:latin typeface="Arial"/>
              <a:ea typeface="Arial"/>
              <a:cs typeface="Arial"/>
              <a:sym typeface="Arial"/>
            </a:endParaRPr>
          </a:p>
        </p:txBody>
      </p:sp>
      <p:sp>
        <p:nvSpPr>
          <p:cNvPr id="253" name="Google Shape;253;g1a66fc847ff_0_85"/>
          <p:cNvSpPr txBox="1"/>
          <p:nvPr/>
        </p:nvSpPr>
        <p:spPr>
          <a:xfrm>
            <a:off x="2622848" y="1307726"/>
            <a:ext cx="10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LoRaWAN</a:t>
            </a:r>
            <a:endParaRPr b="1" i="0" sz="1400" u="none" cap="none" strike="noStrike">
              <a:solidFill>
                <a:schemeClr val="lt1"/>
              </a:solidFill>
              <a:latin typeface="Arial"/>
              <a:ea typeface="Arial"/>
              <a:cs typeface="Arial"/>
              <a:sym typeface="Arial"/>
            </a:endParaRPr>
          </a:p>
        </p:txBody>
      </p:sp>
      <p:cxnSp>
        <p:nvCxnSpPr>
          <p:cNvPr id="254" name="Google Shape;254;g1a66fc847ff_0_85"/>
          <p:cNvCxnSpPr/>
          <p:nvPr/>
        </p:nvCxnSpPr>
        <p:spPr>
          <a:xfrm>
            <a:off x="2288441" y="1707926"/>
            <a:ext cx="1715400" cy="6600"/>
          </a:xfrm>
          <a:prstGeom prst="straightConnector1">
            <a:avLst/>
          </a:prstGeom>
          <a:noFill/>
          <a:ln cap="flat" cmpd="sng" w="9525">
            <a:solidFill>
              <a:schemeClr val="lt1"/>
            </a:solidFill>
            <a:prstDash val="solid"/>
            <a:round/>
            <a:headEnd len="sm" w="sm" type="none"/>
            <a:tailEnd len="med" w="med" type="triangle"/>
          </a:ln>
        </p:spPr>
      </p:cxnSp>
      <p:sp>
        <p:nvSpPr>
          <p:cNvPr id="255" name="Google Shape;255;g1a66fc847ff_0_85"/>
          <p:cNvSpPr/>
          <p:nvPr/>
        </p:nvSpPr>
        <p:spPr>
          <a:xfrm>
            <a:off x="3977688" y="1470313"/>
            <a:ext cx="1188600" cy="475200"/>
          </a:xfrm>
          <a:prstGeom prst="flowChartDelay">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Gateway</a:t>
            </a:r>
            <a:endParaRPr b="1" i="0" sz="1500" u="none" cap="none" strike="noStrike">
              <a:solidFill>
                <a:srgbClr val="000000"/>
              </a:solidFill>
              <a:latin typeface="Arial"/>
              <a:ea typeface="Arial"/>
              <a:cs typeface="Arial"/>
              <a:sym typeface="Arial"/>
            </a:endParaRPr>
          </a:p>
        </p:txBody>
      </p:sp>
      <p:sp>
        <p:nvSpPr>
          <p:cNvPr id="256" name="Google Shape;256;g1a66fc847ff_0_85"/>
          <p:cNvSpPr txBox="1"/>
          <p:nvPr/>
        </p:nvSpPr>
        <p:spPr>
          <a:xfrm>
            <a:off x="5219122" y="1307726"/>
            <a:ext cx="10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MQTT</a:t>
            </a:r>
            <a:endParaRPr b="1" i="0" sz="1400" u="none" cap="none" strike="noStrike">
              <a:solidFill>
                <a:schemeClr val="lt1"/>
              </a:solidFill>
              <a:latin typeface="Arial"/>
              <a:ea typeface="Arial"/>
              <a:cs typeface="Arial"/>
              <a:sym typeface="Arial"/>
            </a:endParaRPr>
          </a:p>
        </p:txBody>
      </p:sp>
      <p:cxnSp>
        <p:nvCxnSpPr>
          <p:cNvPr id="257" name="Google Shape;257;g1a66fc847ff_0_85"/>
          <p:cNvCxnSpPr/>
          <p:nvPr/>
        </p:nvCxnSpPr>
        <p:spPr>
          <a:xfrm>
            <a:off x="5219116" y="1707926"/>
            <a:ext cx="811800" cy="6600"/>
          </a:xfrm>
          <a:prstGeom prst="straightConnector1">
            <a:avLst/>
          </a:prstGeom>
          <a:noFill/>
          <a:ln cap="flat" cmpd="sng" w="9525">
            <a:solidFill>
              <a:schemeClr val="lt1"/>
            </a:solidFill>
            <a:prstDash val="solid"/>
            <a:round/>
            <a:headEnd len="sm" w="sm" type="none"/>
            <a:tailEnd len="med" w="med" type="triangle"/>
          </a:ln>
        </p:spPr>
      </p:cxnSp>
      <p:sp>
        <p:nvSpPr>
          <p:cNvPr id="258" name="Google Shape;258;g1a66fc847ff_0_85"/>
          <p:cNvSpPr/>
          <p:nvPr/>
        </p:nvSpPr>
        <p:spPr>
          <a:xfrm>
            <a:off x="6083750" y="1470325"/>
            <a:ext cx="1866000" cy="4752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Machine Learning</a:t>
            </a:r>
            <a:endParaRPr b="1" i="0" sz="1400" u="none" cap="none" strike="noStrike">
              <a:solidFill>
                <a:srgbClr val="000000"/>
              </a:solidFill>
              <a:latin typeface="Arial"/>
              <a:ea typeface="Arial"/>
              <a:cs typeface="Arial"/>
              <a:sym typeface="Arial"/>
            </a:endParaRPr>
          </a:p>
        </p:txBody>
      </p:sp>
      <p:sp>
        <p:nvSpPr>
          <p:cNvPr id="259" name="Google Shape;259;g1a66fc847ff_0_85"/>
          <p:cNvSpPr/>
          <p:nvPr/>
        </p:nvSpPr>
        <p:spPr>
          <a:xfrm>
            <a:off x="8118650" y="1301000"/>
            <a:ext cx="811800" cy="7968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g1a66fc847ff_0_85"/>
          <p:cNvCxnSpPr>
            <a:endCxn id="261" idx="2"/>
          </p:cNvCxnSpPr>
          <p:nvPr/>
        </p:nvCxnSpPr>
        <p:spPr>
          <a:xfrm>
            <a:off x="2047391" y="3519651"/>
            <a:ext cx="1806000" cy="11100"/>
          </a:xfrm>
          <a:prstGeom prst="straightConnector1">
            <a:avLst/>
          </a:prstGeom>
          <a:noFill/>
          <a:ln cap="flat" cmpd="sng" w="9525">
            <a:solidFill>
              <a:schemeClr val="lt1"/>
            </a:solidFill>
            <a:prstDash val="solid"/>
            <a:round/>
            <a:headEnd len="sm" w="sm" type="none"/>
            <a:tailEnd len="med" w="med" type="triangle"/>
          </a:ln>
        </p:spPr>
      </p:cxnSp>
      <p:sp>
        <p:nvSpPr>
          <p:cNvPr id="261" name="Google Shape;261;g1a66fc847ff_0_85"/>
          <p:cNvSpPr/>
          <p:nvPr/>
        </p:nvSpPr>
        <p:spPr>
          <a:xfrm>
            <a:off x="3853391" y="3326301"/>
            <a:ext cx="1389000" cy="4089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NodeMCU</a:t>
            </a:r>
            <a:endParaRPr b="1" i="0" sz="1300" u="none" cap="none" strike="noStrike">
              <a:solidFill>
                <a:srgbClr val="000000"/>
              </a:solidFill>
              <a:latin typeface="Arial"/>
              <a:ea typeface="Arial"/>
              <a:cs typeface="Arial"/>
              <a:sym typeface="Arial"/>
            </a:endParaRPr>
          </a:p>
        </p:txBody>
      </p:sp>
      <p:sp>
        <p:nvSpPr>
          <p:cNvPr id="262" name="Google Shape;262;g1a66fc847ff_0_85"/>
          <p:cNvSpPr txBox="1"/>
          <p:nvPr/>
        </p:nvSpPr>
        <p:spPr>
          <a:xfrm>
            <a:off x="5235173" y="3124976"/>
            <a:ext cx="10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LoRaWAN</a:t>
            </a:r>
            <a:endParaRPr b="1" i="0" sz="1400" u="none" cap="none" strike="noStrike">
              <a:solidFill>
                <a:schemeClr val="lt1"/>
              </a:solidFill>
              <a:latin typeface="Arial"/>
              <a:ea typeface="Arial"/>
              <a:cs typeface="Arial"/>
              <a:sym typeface="Arial"/>
            </a:endParaRPr>
          </a:p>
        </p:txBody>
      </p:sp>
      <p:cxnSp>
        <p:nvCxnSpPr>
          <p:cNvPr id="263" name="Google Shape;263;g1a66fc847ff_0_85"/>
          <p:cNvCxnSpPr/>
          <p:nvPr/>
        </p:nvCxnSpPr>
        <p:spPr>
          <a:xfrm>
            <a:off x="5234275" y="3529850"/>
            <a:ext cx="1381800" cy="1800"/>
          </a:xfrm>
          <a:prstGeom prst="straightConnector1">
            <a:avLst/>
          </a:prstGeom>
          <a:noFill/>
          <a:ln cap="flat" cmpd="sng" w="9525">
            <a:solidFill>
              <a:schemeClr val="lt1"/>
            </a:solidFill>
            <a:prstDash val="solid"/>
            <a:round/>
            <a:headEnd len="sm" w="sm" type="none"/>
            <a:tailEnd len="med" w="med" type="triangle"/>
          </a:ln>
        </p:spPr>
      </p:cxnSp>
      <p:sp>
        <p:nvSpPr>
          <p:cNvPr id="264" name="Google Shape;264;g1a66fc847ff_0_85"/>
          <p:cNvSpPr/>
          <p:nvPr/>
        </p:nvSpPr>
        <p:spPr>
          <a:xfrm>
            <a:off x="6590013" y="3287563"/>
            <a:ext cx="1188600" cy="475200"/>
          </a:xfrm>
          <a:prstGeom prst="flowChartDelay">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Gateway</a:t>
            </a:r>
            <a:endParaRPr b="1" i="0" sz="1500" u="none" cap="none" strike="noStrike">
              <a:solidFill>
                <a:srgbClr val="000000"/>
              </a:solidFill>
              <a:latin typeface="Arial"/>
              <a:ea typeface="Arial"/>
              <a:cs typeface="Arial"/>
              <a:sym typeface="Arial"/>
            </a:endParaRPr>
          </a:p>
        </p:txBody>
      </p:sp>
      <p:sp>
        <p:nvSpPr>
          <p:cNvPr id="265" name="Google Shape;265;g1a66fc847ff_0_85"/>
          <p:cNvSpPr/>
          <p:nvPr/>
        </p:nvSpPr>
        <p:spPr>
          <a:xfrm>
            <a:off x="8194250" y="3169075"/>
            <a:ext cx="660600" cy="658200"/>
          </a:xfrm>
          <a:prstGeom prst="donut">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a66fc847ff_0_85"/>
          <p:cNvSpPr txBox="1"/>
          <p:nvPr/>
        </p:nvSpPr>
        <p:spPr>
          <a:xfrm>
            <a:off x="2145563" y="3124975"/>
            <a:ext cx="171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rPr>
              <a:t>serial connection</a:t>
            </a:r>
            <a:endParaRPr b="1" i="0" sz="1400" u="none" cap="none" strike="noStrike">
              <a:solidFill>
                <a:schemeClr val="lt1"/>
              </a:solidFill>
              <a:latin typeface="Arial"/>
              <a:ea typeface="Arial"/>
              <a:cs typeface="Arial"/>
              <a:sym typeface="Arial"/>
            </a:endParaRPr>
          </a:p>
        </p:txBody>
      </p:sp>
      <p:sp>
        <p:nvSpPr>
          <p:cNvPr id="267" name="Google Shape;267;g1a66fc847ff_0_85"/>
          <p:cNvSpPr/>
          <p:nvPr/>
        </p:nvSpPr>
        <p:spPr>
          <a:xfrm>
            <a:off x="55775" y="3155600"/>
            <a:ext cx="2089800" cy="75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Raspberrypi</a:t>
            </a:r>
            <a:endParaRPr b="1" sz="1300"/>
          </a:p>
          <a:p>
            <a:pPr indent="0" lvl="0" marL="0" rtl="0" algn="ctr">
              <a:spcBef>
                <a:spcPts val="0"/>
              </a:spcBef>
              <a:spcAft>
                <a:spcPts val="0"/>
              </a:spcAft>
              <a:buNone/>
            </a:pPr>
            <a:r>
              <a:t/>
            </a:r>
            <a:endParaRPr b="1" sz="1300"/>
          </a:p>
          <a:p>
            <a:pPr indent="0" lvl="0" marL="0" rtl="0" algn="ctr">
              <a:spcBef>
                <a:spcPts val="0"/>
              </a:spcBef>
              <a:spcAft>
                <a:spcPts val="0"/>
              </a:spcAft>
              <a:buNone/>
            </a:pPr>
            <a:r>
              <a:t/>
            </a:r>
            <a:endParaRPr b="1" sz="1300"/>
          </a:p>
        </p:txBody>
      </p:sp>
      <p:sp>
        <p:nvSpPr>
          <p:cNvPr id="268" name="Google Shape;268;g1a66fc847ff_0_85"/>
          <p:cNvSpPr/>
          <p:nvPr/>
        </p:nvSpPr>
        <p:spPr>
          <a:xfrm>
            <a:off x="1053875" y="3511275"/>
            <a:ext cx="941100" cy="3027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t>Machine Learning</a:t>
            </a:r>
            <a:endParaRPr b="1" sz="1100"/>
          </a:p>
        </p:txBody>
      </p:sp>
      <p:sp>
        <p:nvSpPr>
          <p:cNvPr id="269" name="Google Shape;269;g1a66fc847ff_0_85"/>
          <p:cNvSpPr/>
          <p:nvPr/>
        </p:nvSpPr>
        <p:spPr>
          <a:xfrm>
            <a:off x="130550" y="3511275"/>
            <a:ext cx="870900" cy="3027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t>Acoustic </a:t>
            </a:r>
            <a:endParaRPr b="1" sz="1100"/>
          </a:p>
          <a:p>
            <a:pPr indent="0" lvl="0" marL="0" rtl="0" algn="ctr">
              <a:spcBef>
                <a:spcPts val="0"/>
              </a:spcBef>
              <a:spcAft>
                <a:spcPts val="0"/>
              </a:spcAft>
              <a:buNone/>
            </a:pPr>
            <a:r>
              <a:rPr b="1" lang="en-US" sz="1100"/>
              <a:t>sensor</a:t>
            </a:r>
            <a:endParaRPr b="1" sz="1100"/>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主题">
  <a:themeElements>
    <a:clrScheme name="Office 主题">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主题">
  <a:themeElements>
    <a:clrScheme name="Office 主题">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Office 主题">
  <a:themeElements>
    <a:clrScheme name="Office 主题">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Office 主题">
  <a:themeElements>
    <a:clrScheme name="Office 主题">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2015-07-22T05:55:44Z</dcterms:created>
  <dc:creator>熊猫设计出品</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